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96" r:id="rId5"/>
    <p:sldId id="258" r:id="rId6"/>
    <p:sldId id="291" r:id="rId7"/>
    <p:sldId id="293" r:id="rId8"/>
    <p:sldId id="264" r:id="rId9"/>
    <p:sldId id="294" r:id="rId10"/>
    <p:sldId id="288" r:id="rId11"/>
    <p:sldId id="292" r:id="rId12"/>
    <p:sldId id="290" r:id="rId13"/>
    <p:sldId id="261" r:id="rId14"/>
    <p:sldId id="263" r:id="rId15"/>
    <p:sldId id="271" r:id="rId16"/>
    <p:sldId id="272" r:id="rId17"/>
    <p:sldId id="267" r:id="rId18"/>
    <p:sldId id="270" r:id="rId19"/>
    <p:sldId id="279" r:id="rId20"/>
    <p:sldId id="281" r:id="rId21"/>
    <p:sldId id="297" r:id="rId22"/>
    <p:sldId id="278" r:id="rId23"/>
    <p:sldId id="283" r:id="rId24"/>
    <p:sldId id="284" r:id="rId25"/>
    <p:sldId id="285" r:id="rId26"/>
    <p:sldId id="265" r:id="rId27"/>
    <p:sldId id="286" r:id="rId28"/>
    <p:sldId id="287" r:id="rId29"/>
    <p:sldId id="289" r:id="rId30"/>
    <p:sldId id="266" r:id="rId31"/>
    <p:sldId id="298" r:id="rId3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C2D"/>
    <a:srgbClr val="334695"/>
    <a:srgbClr val="555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C9F4738-2A7C-4C91-98F8-566EA37FF5C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7CDBBE-9111-417E-BEA7-6000AFC7C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DBBE-9111-417E-BEA7-6000AFC7C2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CDBBE-9111-417E-BEA7-6000AFC7C2D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4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2D99F-5813-4734-897C-04A3CB9DA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63814-18D5-4E6F-A465-2490D383F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sto MT" panose="02040603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6EC1E-755F-4077-BB08-A157BFCAC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DCD8-F9C8-40AA-8249-827B630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6BC28-0E43-43FC-85B1-02FFA7B4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6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846B9-E740-4811-BD27-80FF85E6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6AAB4-8FC4-4126-BB81-DA19E1C76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1BC17-59FC-4E85-BCDE-C7281738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F3593-F135-477C-AB12-BA60B783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D3497-8F5F-48C3-A2C2-45B59F186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8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0754C-FBC2-4F20-B279-96C390DEA3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BE905-15DF-47ED-A0FC-D7DD5A8FD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61C9B-9B52-43EA-9983-C36FD360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E831D-0944-445A-849F-CEDA12FA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73244-0C63-4362-AA66-EEF1832D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3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70D8-A7E4-46CE-A900-F95B8807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526B-62F9-4BD9-8727-8A7C125AA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66FB2-049C-43A5-B462-9C04A7BF9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363B8-A197-4B7A-9DD7-BF659AC7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6E8DA-84DF-4FA5-8CB9-18600533E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E98BCA-C747-477A-A3FD-F8E796B6EA90}"/>
              </a:ext>
            </a:extLst>
          </p:cNvPr>
          <p:cNvCxnSpPr>
            <a:cxnSpLocks/>
          </p:cNvCxnSpPr>
          <p:nvPr userDrawn="1"/>
        </p:nvCxnSpPr>
        <p:spPr>
          <a:xfrm>
            <a:off x="2051858" y="1418806"/>
            <a:ext cx="7772400" cy="0"/>
          </a:xfrm>
          <a:prstGeom prst="line">
            <a:avLst/>
          </a:prstGeom>
          <a:ln w="19050">
            <a:solidFill>
              <a:srgbClr val="E76C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3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84440-DFA7-47F2-9B32-FF9862881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1589B-4E7C-49D5-A8DB-05606EA7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E5E5F-2302-40FC-A137-595D9A0B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B8D9F-AC86-4885-B470-A95B0A5C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F10A3-7EBD-43B2-A136-DF5B9F61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31FA-956E-4845-BA9A-86CE4452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BEF1-EEB2-4C72-A0AD-2704D6740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6B568-4259-48EF-9B5F-CF3AB7C5B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692E4-567A-4BC7-BEF4-E62A69A1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91A70-D885-4529-9ED7-47A6ED83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45E40-70AF-43B0-9065-A38CFD5A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2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E5D9E-DD40-4140-961A-AE97C41F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C28C6-976B-4378-834F-E71ADD5C6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7D8A1-6DB9-4937-AC48-A9B6E17D8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0BA7E-2B45-4746-973A-727BA715A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4FB48-648F-460D-AC59-36877F7F8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F35652-A336-4689-BC2D-EAE2FE10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56BBA-B1DB-4EDC-A201-6FC700CF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614BFC-2682-443B-8328-A3378480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030F-8C52-4671-B18C-38146BEF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>
              <a:defRPr b="1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087E17-DCEF-42A8-AD62-B6E3535D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06F5F-DB0E-4230-AF5B-AC0A3778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C22A9-8BCC-4764-8D3E-A272D6BB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EC615-5F87-4391-AEED-20ED76709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191C4-47F0-4196-8E88-B620D1BD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1DE57-0827-4627-8CF2-ADE48284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5F06-336D-42AA-93B8-8B9E11AEE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4E484-FA4C-46B8-B631-4F72AB50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6A682-2D1A-4072-A82A-4834A7A58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90D0D-D95D-40D0-8976-090FBB48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9C2C0-EC93-47AC-A094-0EB32372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809D2-C9FF-43F9-BFBE-D77E6DDB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8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4CC00-8A8D-4520-BC1E-9B12A48C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22A32-5443-4F23-9DC3-0F6831EA0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0CDE4-7D56-45A9-A0D2-81730AA83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89A93-99D0-4105-9F4C-43EEADD9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8A0FC-1044-495C-9075-B31472D5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A720A-7488-4EBF-8CE8-8B6C39AF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7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5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2F063-7591-41EF-AE57-DCAB1EBC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F31B2-D34D-491D-AB34-CC79BB399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B1EA4-1A42-4C57-81E4-DA6B54819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2B60-B848-4551-9048-B5D65E9AEA4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FEFB8-50B3-4FA5-BC7C-C9E2D45DF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AE6F-F425-4F67-B85F-C3148256E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38F91-BEA2-4D9E-A1F8-3006468424D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7F11CC-4129-4672-98B7-5FEC9D243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21230" r="10732" b="33964"/>
          <a:stretch/>
        </p:blipFill>
        <p:spPr>
          <a:xfrm>
            <a:off x="81742" y="5539770"/>
            <a:ext cx="1946564" cy="12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Calisto MT" panose="02040603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76C2D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alisto MT" panose="02040603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6C2D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sto MT" panose="02040603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6C2D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listo MT" panose="02040603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6C2D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sto MT" panose="02040603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6C2D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alisto MT" panose="02040603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adams@adamsleclair.law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incent.Rapacciuolo@labor.ny.gov" TargetMode="External"/><Relationship Id="rId2" Type="http://schemas.openxmlformats.org/officeDocument/2006/relationships/hyperlink" Target="mailto:shaun.mccready@labor.ny.go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55A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AF0003-9170-408D-B74D-B9C921DC6C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25232" r="12819" b="37565"/>
          <a:stretch/>
        </p:blipFill>
        <p:spPr>
          <a:xfrm>
            <a:off x="106257" y="1291667"/>
            <a:ext cx="9332080" cy="48184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9646D8-1619-41D2-BEE8-C6EE47E758E1}"/>
              </a:ext>
            </a:extLst>
          </p:cNvPr>
          <p:cNvSpPr/>
          <p:nvPr/>
        </p:nvSpPr>
        <p:spPr>
          <a:xfrm>
            <a:off x="2894044" y="6575158"/>
            <a:ext cx="7635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alisto MT" panose="02040603050505030304" pitchFamily="18" charset="0"/>
              </a:rPr>
              <a:t>Disclaimer: the information provided herein is not legal advice and should not be relied upon as such.</a:t>
            </a:r>
          </a:p>
        </p:txBody>
      </p:sp>
    </p:spTree>
    <p:extLst>
      <p:ext uri="{BB962C8B-B14F-4D97-AF65-F5344CB8AC3E}">
        <p14:creationId xmlns:p14="http://schemas.microsoft.com/office/powerpoint/2010/main" val="1490075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D065-2E3C-5F6C-0C2D-EDC261F8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27360-C41D-2D7E-FEF5-FE4DA6A7B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0" u="sng" dirty="0">
                <a:effectLst/>
              </a:rPr>
              <a:t>Site of the Work - Hauling Aggregate (Labor Law § 220[3-a])</a:t>
            </a:r>
          </a:p>
          <a:p>
            <a:r>
              <a:rPr lang="en-US" sz="2400" b="1" i="1" dirty="0">
                <a:effectLst/>
              </a:rPr>
              <a:t>f. Prevailing wage shall be paid for work performed on a public works </a:t>
            </a:r>
            <a:r>
              <a:rPr lang="en-US" sz="2400" b="1" i="1" dirty="0">
                <a:solidFill>
                  <a:srgbClr val="FF0000"/>
                </a:solidFill>
                <a:effectLst/>
              </a:rPr>
              <a:t>[project] </a:t>
            </a:r>
            <a:r>
              <a:rPr lang="en-US" sz="2400" b="1" i="1" dirty="0">
                <a:effectLst/>
              </a:rPr>
              <a:t>worksite pursuant to this section for any work involving the delivery to and hauling from such </a:t>
            </a:r>
            <a:r>
              <a:rPr lang="en-US" sz="2400" b="1" i="1" dirty="0">
                <a:solidFill>
                  <a:srgbClr val="FF0000"/>
                </a:solidFill>
                <a:effectLst/>
              </a:rPr>
              <a:t>[projects] </a:t>
            </a:r>
            <a:r>
              <a:rPr lang="en-US" sz="2400" b="1" i="1" dirty="0">
                <a:effectLst/>
              </a:rPr>
              <a:t>worksites of aggregate supply construction materials, as well as any return hauls, whether empty or loaded and any time spent loading/unloading.</a:t>
            </a:r>
            <a:endParaRPr lang="en-US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Governor’s Approval Memo</a:t>
            </a:r>
          </a:p>
          <a:p>
            <a:r>
              <a:rPr lang="en-US" sz="2400" dirty="0"/>
              <a:t>“I have reached an agreement with the Legislature to clarify that prevailing wage will be paid only at </a:t>
            </a:r>
            <a:r>
              <a:rPr lang="en-US" sz="2400" u="sng" dirty="0"/>
              <a:t>the worksite itself and for travel between the worksite and a designated central stockpile </a:t>
            </a:r>
            <a:r>
              <a:rPr lang="en-US" sz="2400" dirty="0"/>
              <a:t>where aggregate supply construction materials are delivered.”</a:t>
            </a:r>
          </a:p>
        </p:txBody>
      </p:sp>
    </p:spTree>
    <p:extLst>
      <p:ext uri="{BB962C8B-B14F-4D97-AF65-F5344CB8AC3E}">
        <p14:creationId xmlns:p14="http://schemas.microsoft.com/office/powerpoint/2010/main" val="356163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87438-F842-9374-A346-9FC065DE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532E3-49E3-FC43-A5F8-93FCB003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79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Site of the Work – Hauling of Aggregates</a:t>
            </a:r>
          </a:p>
          <a:p>
            <a:r>
              <a:rPr lang="en-US" dirty="0"/>
              <a:t>New DOL Rule 222</a:t>
            </a:r>
          </a:p>
          <a:p>
            <a:pPr lvl="1"/>
            <a:r>
              <a:rPr lang="en-US" i="1" dirty="0"/>
              <a:t>(c) Prevailing wage shall be paid for work performed within a 50-mile radius of a worksite involving the delivery of aggregate supply construction materials from a vendor of aggregate supply construction materials, such as a plant or quarry, to a worksite, except prevailing wage shall not be paid to direct employees of a supplier of aggregate supply construction materials, when making a single delivery in a given day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AGC NY Preliminary Injunction</a:t>
            </a:r>
          </a:p>
        </p:txBody>
      </p:sp>
    </p:spTree>
    <p:extLst>
      <p:ext uri="{BB962C8B-B14F-4D97-AF65-F5344CB8AC3E}">
        <p14:creationId xmlns:p14="http://schemas.microsoft.com/office/powerpoint/2010/main" val="34558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3EF4-5953-8581-DE49-026801E0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3267A-F32C-035E-E20F-F5FE330F7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892" y="1690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u="sng" dirty="0"/>
              <a:t>Prevailing Rate Extended to Certain Utility Projects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100" dirty="0"/>
              <a:t>Certain Renewable Energy Systems (1.1.22)</a:t>
            </a:r>
          </a:p>
          <a:p>
            <a:pPr lvl="1"/>
            <a:r>
              <a:rPr lang="en-US" dirty="0"/>
              <a:t>Solar, Thermal, Wind, Hydro-Electric</a:t>
            </a:r>
          </a:p>
          <a:p>
            <a:pPr lvl="1"/>
            <a:r>
              <a:rPr lang="en-US" dirty="0"/>
              <a:t>Excludes Work Performed Under a PLA or Other Union Agreement</a:t>
            </a:r>
          </a:p>
          <a:p>
            <a:pPr lvl="1"/>
            <a:r>
              <a:rPr lang="en-US" dirty="0"/>
              <a:t>Also Requires Compliance with MWBE and SDVBE “Objectives and Goals”</a:t>
            </a:r>
          </a:p>
          <a:p>
            <a:pPr lvl="1"/>
            <a:endParaRPr lang="en-US" sz="3200" dirty="0"/>
          </a:p>
          <a:p>
            <a:r>
              <a:rPr lang="en-US" sz="3100" dirty="0"/>
              <a:t>Certain State-Assisted Broadband Infrastructure Projects (1.1.22)</a:t>
            </a:r>
          </a:p>
          <a:p>
            <a:pPr lvl="1"/>
            <a:r>
              <a:rPr lang="en-US" dirty="0"/>
              <a:t>Also Requires Compliance with MWBE and SDVBE “Objectives and Goals”</a:t>
            </a:r>
          </a:p>
          <a:p>
            <a:pPr lvl="1"/>
            <a:endParaRPr lang="en-US" dirty="0"/>
          </a:p>
          <a:p>
            <a:r>
              <a:rPr lang="en-US" sz="3100" dirty="0"/>
              <a:t>Utility Contracts Requiring a Street Permit (9.15.23)</a:t>
            </a:r>
          </a:p>
          <a:p>
            <a:pPr lvl="1"/>
            <a:r>
              <a:rPr lang="en-US" dirty="0"/>
              <a:t>“Agreement Confirming the Payment of [Prevailing] Wages” required      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44240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C9E6B-580B-3E25-F99F-3A1EFF64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CC84-48AC-9229-6B5B-59BC29BF2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478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/>
              <a:t>Prevailing Rates Required for Private Construction Projects where: 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</a:rPr>
              <a:t>“Public Funds” = 30%  of “Total Construction Project Costs;”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“Such Project Costs” are more than $5 Million;</a:t>
            </a:r>
            <a:endParaRPr lang="en-US" b="0" i="0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en-US" dirty="0"/>
              <a:t> UNLESS 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On the List of Excluded Projects, or</a:t>
            </a:r>
          </a:p>
          <a:p>
            <a:pPr lvl="2">
              <a:lnSpc>
                <a:spcPct val="150000"/>
              </a:lnSpc>
            </a:pPr>
            <a:r>
              <a:rPr lang="en-US" dirty="0"/>
              <a:t>covered by a Qualifying Labor Agreement</a:t>
            </a:r>
          </a:p>
          <a:p>
            <a:r>
              <a:rPr lang="en-US" b="1" i="0" dirty="0">
                <a:effectLst/>
              </a:rPr>
              <a:t>Also extends MWBE requirements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9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7816E-79EE-52AB-0EFC-7C560632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7C011-9B99-4C0A-A0C1-2001AC9C6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Covered Projects </a:t>
            </a:r>
          </a:p>
          <a:p>
            <a:r>
              <a:rPr lang="en-US" dirty="0"/>
              <a:t>“Public Entities” that bestow “Public Funds” include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State Agencies and Most Public Authorities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Municipal Corporations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Local Development Corporations  (LDCs)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Industrial Development Agencies  (IDAs)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E65D7-D99F-769A-8E2B-003D8006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219B1-F338-4B79-B30A-9FB225A3F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Covered Projects </a:t>
            </a:r>
          </a:p>
          <a:p>
            <a:r>
              <a:rPr lang="en-US" sz="2600" dirty="0"/>
              <a:t>“Paid for out of public funds” by a public entity includes:</a:t>
            </a:r>
          </a:p>
          <a:p>
            <a:pPr lvl="1"/>
            <a:r>
              <a:rPr lang="en-US" dirty="0"/>
              <a:t>Direct or indirect Government payment to an Owner, Developer, Contractor or Subcontractor; </a:t>
            </a:r>
          </a:p>
          <a:p>
            <a:pPr lvl="1"/>
            <a:r>
              <a:rPr lang="en-US" dirty="0"/>
              <a:t>Loans that are repayable on a contingent basis</a:t>
            </a:r>
          </a:p>
          <a:p>
            <a:pPr lvl="1"/>
            <a:r>
              <a:rPr lang="en-US" dirty="0"/>
              <a:t>Credits against obligations owed to a public entity;</a:t>
            </a:r>
          </a:p>
          <a:p>
            <a:pPr lvl="1"/>
            <a:r>
              <a:rPr lang="en-US" dirty="0"/>
              <a:t>Any reduced or forgiven cost savings due to public entity involvement</a:t>
            </a:r>
          </a:p>
          <a:p>
            <a:pPr lvl="2"/>
            <a:r>
              <a:rPr lang="en-US" dirty="0"/>
              <a:t>Savings from below-market fees, rents, interest or loan costs;</a:t>
            </a:r>
          </a:p>
          <a:p>
            <a:pPr lvl="2"/>
            <a:r>
              <a:rPr lang="en-US" dirty="0"/>
              <a:t>Savings from tax credits, abatements, or exemptions;</a:t>
            </a:r>
          </a:p>
          <a:p>
            <a:pPr lvl="2"/>
            <a:r>
              <a:rPr lang="en-US" dirty="0"/>
              <a:t>Savings from payments-in-lieu-of-taxes or tax increment financing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6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721DD-9248-0FD8-632F-56987BFC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30A0-9108-BAB3-6A46-365846503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Covered Projects</a:t>
            </a:r>
          </a:p>
          <a:p>
            <a:r>
              <a:rPr lang="en-US" dirty="0"/>
              <a:t>But, “Public Funds” </a:t>
            </a:r>
            <a:r>
              <a:rPr lang="en-US" u="sng" dirty="0"/>
              <a:t>Exclude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Select Brownfields, Charter School and Community Sewage Work;</a:t>
            </a:r>
          </a:p>
          <a:p>
            <a:pPr lvl="1">
              <a:lnSpc>
                <a:spcPct val="110000"/>
              </a:lnSpc>
            </a:pPr>
            <a:r>
              <a:rPr lang="en-US" b="0" i="0" dirty="0">
                <a:effectLst/>
              </a:rPr>
              <a:t>Funds </a:t>
            </a:r>
            <a:r>
              <a:rPr lang="en-US" dirty="0"/>
              <a:t>that don’t</a:t>
            </a:r>
            <a:r>
              <a:rPr lang="en-US" b="0" i="0" dirty="0">
                <a:effectLst/>
              </a:rPr>
              <a:t> “primarily to promote, incentivize, or</a:t>
            </a:r>
            <a:br>
              <a:rPr lang="en-US" dirty="0"/>
            </a:br>
            <a:r>
              <a:rPr lang="en-US" b="0" i="0" dirty="0">
                <a:effectLst/>
              </a:rPr>
              <a:t>ensure that construction work is performed;”</a:t>
            </a:r>
          </a:p>
          <a:p>
            <a:pPr lvl="1">
              <a:lnSpc>
                <a:spcPct val="110000"/>
              </a:lnSpc>
            </a:pPr>
            <a:r>
              <a:rPr lang="en-US" b="0" i="0" dirty="0">
                <a:effectLst/>
              </a:rPr>
              <a:t>tax benefits provided “for projects the length or value of which are</a:t>
            </a:r>
            <a:br>
              <a:rPr lang="en-US" dirty="0"/>
            </a:br>
            <a:r>
              <a:rPr lang="en-US" b="0" i="0" dirty="0">
                <a:effectLst/>
              </a:rPr>
              <a:t>not able to be calculated at the time the work is to be performed;”</a:t>
            </a:r>
          </a:p>
          <a:p>
            <a:pPr lvl="1">
              <a:lnSpc>
                <a:spcPct val="110000"/>
              </a:lnSpc>
            </a:pPr>
            <a:r>
              <a:rPr lang="en-US" b="0" i="0" dirty="0">
                <a:effectLst/>
              </a:rPr>
              <a:t>any other public monies, credits, savings or loans, </a:t>
            </a:r>
            <a:r>
              <a:rPr lang="en-US" b="0" i="0" u="sng" dirty="0">
                <a:effectLst/>
              </a:rPr>
              <a:t>“determined as exempt from this definition by the Public </a:t>
            </a:r>
            <a:r>
              <a:rPr lang="en-US" u="sng" dirty="0"/>
              <a:t>S</a:t>
            </a:r>
            <a:r>
              <a:rPr lang="en-US" b="0" i="0" u="sng" dirty="0">
                <a:effectLst/>
              </a:rPr>
              <a:t>ubsidy </a:t>
            </a:r>
            <a:r>
              <a:rPr lang="en-US" u="sng" dirty="0"/>
              <a:t>B</a:t>
            </a:r>
            <a:r>
              <a:rPr lang="en-US" b="0" i="0" u="sng" dirty="0">
                <a:effectLst/>
              </a:rPr>
              <a:t>oard created in § 224-C of</a:t>
            </a:r>
            <a:br>
              <a:rPr lang="en-US" u="sng" dirty="0"/>
            </a:br>
            <a:r>
              <a:rPr lang="en-US" b="0" i="0" u="sng" dirty="0">
                <a:effectLst/>
              </a:rPr>
              <a:t>this article.”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0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B215-4A45-90E9-BB75-51469161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91277-1163-5A27-12E1-52B78DF9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Covered Projects</a:t>
            </a:r>
          </a:p>
          <a:p>
            <a:r>
              <a:rPr lang="en-US" dirty="0"/>
              <a:t>Excluded projects - general:</a:t>
            </a:r>
          </a:p>
          <a:p>
            <a:pPr lvl="1"/>
            <a:r>
              <a:rPr lang="en-US" dirty="0"/>
              <a:t>One- or two-family dwellings in which owner resides; or “on </a:t>
            </a:r>
            <a:r>
              <a:rPr lang="en-US" b="0" i="0" dirty="0">
                <a:effectLst/>
              </a:rPr>
              <a:t>property where the owner owns no more than four dwelling units;”</a:t>
            </a:r>
          </a:p>
          <a:p>
            <a:pPr lvl="1"/>
            <a:r>
              <a:rPr lang="en-US" b="0" i="0" dirty="0">
                <a:effectLst/>
              </a:rPr>
              <a:t>Construction for small (&lt; $5 </a:t>
            </a:r>
            <a:r>
              <a:rPr lang="en-US" dirty="0"/>
              <a:t>million </a:t>
            </a:r>
            <a:r>
              <a:rPr lang="en-US" b="0" i="0" dirty="0">
                <a:effectLst/>
              </a:rPr>
              <a:t>annual revenue) not-for-profit corporations (other than LDCs or RE holding companies);” </a:t>
            </a:r>
          </a:p>
          <a:p>
            <a:pPr lvl="1"/>
            <a:r>
              <a:rPr lang="en-US" dirty="0"/>
              <a:t>Certain HFA-supported affordable or “vulnerable population” housing, or other “new programs” as determined by the Public Subsidy Board;</a:t>
            </a:r>
          </a:p>
          <a:p>
            <a:pPr lvl="1"/>
            <a:r>
              <a:rPr lang="en-US" dirty="0"/>
              <a:t>Certain urban renewal projects supported by the Urban Development Corporation or the Department of State;</a:t>
            </a:r>
          </a:p>
          <a:p>
            <a:pPr lvl="1"/>
            <a:r>
              <a:rPr lang="en-US" dirty="0"/>
              <a:t>Renewable energy or energy storage projects with capacity below 5 MW (ac);</a:t>
            </a:r>
          </a:p>
          <a:p>
            <a:pPr lvl="1"/>
            <a:r>
              <a:rPr lang="en-US" dirty="0"/>
              <a:t>Historic preservation projects that receive investment tax credits per specified sections of the Tax Law.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0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8D80-299A-BA26-EDF7-50C89B14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E4E73-2F47-4BF4-404E-7C61DC76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Excludable Projects – “Construction Work Performed Under:</a:t>
            </a:r>
            <a:r>
              <a:rPr lang="en-US" b="0" i="0" dirty="0">
                <a:effectLst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P</a:t>
            </a:r>
            <a:r>
              <a:rPr lang="en-US" b="0" i="0" dirty="0">
                <a:effectLst/>
              </a:rPr>
              <a:t>roject </a:t>
            </a:r>
            <a:r>
              <a:rPr lang="en-US" dirty="0"/>
              <a:t>L</a:t>
            </a:r>
            <a:r>
              <a:rPr lang="en-US" b="0" i="0" dirty="0">
                <a:effectLst/>
              </a:rPr>
              <a:t>abor </a:t>
            </a:r>
            <a:r>
              <a:rPr lang="en-US" dirty="0"/>
              <a:t>A</a:t>
            </a:r>
            <a:r>
              <a:rPr lang="en-US" b="0" i="0" dirty="0">
                <a:effectLst/>
              </a:rPr>
              <a:t>greement, or </a:t>
            </a:r>
          </a:p>
          <a:p>
            <a:pPr lvl="1">
              <a:lnSpc>
                <a:spcPct val="150000"/>
              </a:lnSpc>
            </a:pPr>
            <a:r>
              <a:rPr lang="en-US" b="0" i="0" dirty="0">
                <a:effectLst/>
              </a:rPr>
              <a:t>“an enforceable agreement between an owner or contractor and a bona fide building and construction trade labor organization”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dirty="0"/>
              <a:t>What about “union” prime contractors?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290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92EAD-5B46-4C81-2D98-3D67EDF9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31A0-8D31-41FD-6551-AC733B3E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072" y="154081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Public Subsidy Board</a:t>
            </a:r>
          </a:p>
          <a:p>
            <a:pPr algn="l"/>
            <a:r>
              <a:rPr lang="en-US" b="0" i="0" dirty="0">
                <a:effectLst/>
              </a:rPr>
              <a:t>The board shall be empowered to issue binding determinations to any public entity, or any private or not-for-profit owner or developer as to any particular matter related to an existing or potential covered project regarding the following:</a:t>
            </a:r>
          </a:p>
          <a:p>
            <a:pPr lvl="1"/>
            <a:r>
              <a:rPr lang="en-US" b="0" i="0" dirty="0">
                <a:effectLst/>
              </a:rPr>
              <a:t>The minimum threshold percentage of public funds set forth in section 224-a (but no lower);</a:t>
            </a:r>
          </a:p>
          <a:p>
            <a:pPr lvl="1"/>
            <a:r>
              <a:rPr lang="en-US" b="0" i="0" dirty="0">
                <a:effectLst/>
              </a:rPr>
              <a:t>The minimum dollar threshold of projects set forth in section 224-a (but no lower);</a:t>
            </a:r>
          </a:p>
          <a:p>
            <a:pPr lvl="1"/>
            <a:r>
              <a:rPr lang="en-US" b="0" i="0" dirty="0">
                <a:effectLst/>
              </a:rPr>
              <a:t>Construction work excluded as a covered project, as set forth in section 224-a;</a:t>
            </a:r>
          </a:p>
          <a:p>
            <a:pPr lvl="1"/>
            <a:r>
              <a:rPr lang="en-US" b="0" i="0" dirty="0">
                <a:effectLst/>
              </a:rPr>
              <a:t>The definition of construction for purposes of section 224-a; </a:t>
            </a:r>
          </a:p>
          <a:p>
            <a:pPr lvl="1"/>
            <a:r>
              <a:rPr lang="en-US" dirty="0"/>
              <a:t>P</a:t>
            </a:r>
            <a:r>
              <a:rPr lang="en-US" b="0" i="0" dirty="0">
                <a:effectLst/>
              </a:rPr>
              <a:t>articular instances of benefits, monies or credits as to whether or not they should constitute public funds.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D6C4-ED81-4FCD-84A2-4E7F9D67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332"/>
            <a:ext cx="10515600" cy="5325036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dirty="0">
                <a:effectLst/>
                <a:highlight>
                  <a:srgbClr val="E76C2D"/>
                </a:highlight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PREVAILING WAGE UPDATE</a:t>
            </a:r>
            <a:br>
              <a:rPr lang="en-US" sz="4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200" dirty="0"/>
            </a:br>
            <a:br>
              <a:rPr lang="en-US" sz="3600" b="1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Tony Adams</a:t>
            </a:r>
            <a:br>
              <a:rPr lang="en-US" sz="4400" b="1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 err="1">
                <a:solidFill>
                  <a:srgbClr val="E76C2D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aadams@adamsleclair.law</a:t>
            </a:r>
            <a:br>
              <a:rPr lang="en-US" sz="4400" b="1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(585) 734-5052</a:t>
            </a:r>
            <a:br>
              <a:rPr lang="en-US" sz="4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400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E76C2D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Adams Leclair </a:t>
            </a:r>
            <a:br>
              <a:rPr lang="en-US" sz="4400" dirty="0">
                <a:solidFill>
                  <a:srgbClr val="E76C2D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E76C2D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Law Update</a:t>
            </a:r>
            <a:br>
              <a:rPr lang="en-US" sz="2000" dirty="0">
                <a:solidFill>
                  <a:srgbClr val="E76C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76C2D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October 2023</a:t>
            </a:r>
            <a:br>
              <a:rPr lang="en-US" sz="4000" dirty="0">
                <a:highlight>
                  <a:srgbClr val="E76C2D"/>
                </a:highlight>
              </a:rPr>
            </a:br>
            <a:endParaRPr lang="en-US" dirty="0">
              <a:solidFill>
                <a:srgbClr val="E76C2D"/>
              </a:solidFill>
              <a:highlight>
                <a:srgbClr val="E76C2D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80013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388AF-6B8E-DFE0-CB7C-840BD602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B3AE-AD1F-232A-890A-C9A82751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Public Subsidy Board</a:t>
            </a:r>
          </a:p>
          <a:p>
            <a:r>
              <a:rPr lang="en-US" dirty="0"/>
              <a:t>Publicly Appointed, Chaired by DOL Commissioner</a:t>
            </a:r>
          </a:p>
          <a:p>
            <a:r>
              <a:rPr lang="en-US" dirty="0"/>
              <a:t>Website reports 3 of 4 Projects deemed “not covered”</a:t>
            </a:r>
          </a:p>
          <a:p>
            <a:pPr lvl="1"/>
            <a:r>
              <a:rPr lang="en-US" dirty="0"/>
              <a:t>Determinations not reviewable by DOL</a:t>
            </a:r>
          </a:p>
          <a:p>
            <a:r>
              <a:rPr lang="en-US" i="0" dirty="0">
                <a:effectLst/>
              </a:rPr>
              <a:t>Staff Contact:</a:t>
            </a:r>
          </a:p>
          <a:p>
            <a:pPr lvl="1"/>
            <a:r>
              <a:rPr lang="en-US" b="0" i="0" dirty="0">
                <a:effectLst/>
              </a:rPr>
              <a:t>Shaun McCready, Director Bureau of Public Work</a:t>
            </a:r>
          </a:p>
          <a:p>
            <a:pPr marL="457200" lvl="1" indent="0">
              <a:buNone/>
            </a:pPr>
            <a:r>
              <a:rPr lang="en-US" b="0" i="0" dirty="0">
                <a:effectLst/>
              </a:rPr>
              <a:t>   Phone (518) 485-5696 email – </a:t>
            </a:r>
            <a:r>
              <a:rPr lang="en-US" b="0" i="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lang="en-US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haun.McCready@labor.ny.gov</a:t>
            </a:r>
            <a:endParaRPr lang="en-US" b="0" i="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7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5AB03-F668-5E60-1AAE-0CF5D6C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2F26C-E2D6-87B3-48E1-0EFED99F1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“Funder” Responsibility:</a:t>
            </a:r>
          </a:p>
          <a:p>
            <a:pPr lvl="1"/>
            <a:r>
              <a:rPr lang="en-US" dirty="0"/>
              <a:t>Certify whether project is covered</a:t>
            </a:r>
          </a:p>
          <a:p>
            <a:pPr lvl="1"/>
            <a:r>
              <a:rPr lang="en-US" dirty="0"/>
              <a:t> Identify nature and value of includable “funding” provided</a:t>
            </a:r>
          </a:p>
          <a:p>
            <a:r>
              <a:rPr lang="en-US" dirty="0"/>
              <a:t>Developer Responsibility:</a:t>
            </a:r>
          </a:p>
          <a:p>
            <a:pPr lvl="1"/>
            <a:r>
              <a:rPr lang="en-US" dirty="0"/>
              <a:t>Certify whether project is covered, under penalty of perjury</a:t>
            </a:r>
          </a:p>
          <a:p>
            <a:pPr lvl="1"/>
            <a:r>
              <a:rPr lang="en-US" dirty="0"/>
              <a:t>Assure certified payrolls are retained for six years</a:t>
            </a:r>
          </a:p>
          <a:p>
            <a:r>
              <a:rPr lang="en-US" dirty="0"/>
              <a:t>Contractor Responsibility:</a:t>
            </a:r>
          </a:p>
          <a:p>
            <a:pPr lvl="1"/>
            <a:r>
              <a:rPr lang="en-US" dirty="0"/>
              <a:t>Assume liability for assuring all workers are paid at prevailing rates</a:t>
            </a:r>
          </a:p>
        </p:txBody>
      </p:sp>
    </p:spTree>
    <p:extLst>
      <p:ext uri="{BB962C8B-B14F-4D97-AF65-F5344CB8AC3E}">
        <p14:creationId xmlns:p14="http://schemas.microsoft.com/office/powerpoint/2010/main" val="412156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B7FD-71FD-BED6-86F7-BB36C9D7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8F1C3-CA96-3BE0-6B6D-EA9AD071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New owner/developer obligations</a:t>
            </a:r>
            <a:endParaRPr lang="en-US" dirty="0"/>
          </a:p>
          <a:p>
            <a:r>
              <a:rPr lang="en-US" b="0" i="0" dirty="0">
                <a:effectLst/>
                <a:latin typeface="Adelle Light"/>
              </a:rPr>
              <a:t>“Each owner and developer subject to the requirements of this</a:t>
            </a:r>
            <a:br>
              <a:rPr lang="en-US" dirty="0"/>
            </a:br>
            <a:r>
              <a:rPr lang="en-US" b="0" i="0" dirty="0">
                <a:effectLst/>
                <a:latin typeface="Adelle Light"/>
              </a:rPr>
              <a:t>section shall comply with the objectives and goals of minority and</a:t>
            </a:r>
            <a:br>
              <a:rPr lang="en-US" dirty="0"/>
            </a:br>
            <a:r>
              <a:rPr lang="en-US" b="0" i="0" dirty="0">
                <a:effectLst/>
                <a:latin typeface="Adelle Light"/>
              </a:rPr>
              <a:t>women-owned business enterprises pursuant to Executive Law Article 15-A and of service-disabled veteran-owned businesses pursuant to Executive Law Article 17-B.”</a:t>
            </a:r>
          </a:p>
          <a:p>
            <a:pPr lvl="1"/>
            <a:r>
              <a:rPr lang="en-US" dirty="0">
                <a:latin typeface="Adelle Light"/>
              </a:rPr>
              <a:t>Article 15-A requires contracting agencies to: </a:t>
            </a:r>
          </a:p>
          <a:p>
            <a:pPr lvl="2"/>
            <a:r>
              <a:rPr lang="en-US" dirty="0">
                <a:latin typeface="Adelle Light"/>
              </a:rPr>
              <a:t>Establish percentage goals for each contract</a:t>
            </a:r>
          </a:p>
          <a:p>
            <a:pPr lvl="2"/>
            <a:r>
              <a:rPr lang="en-US" dirty="0">
                <a:latin typeface="Adelle Light"/>
              </a:rPr>
              <a:t>Enforce Contractor good faith efforts to achieve goals</a:t>
            </a:r>
          </a:p>
          <a:p>
            <a:pPr lvl="2"/>
            <a:r>
              <a:rPr lang="en-US" dirty="0">
                <a:latin typeface="Adelle Light"/>
              </a:rPr>
              <a:t>Rule on Contractor requests for waivers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5C5D-8CC0-B6E2-DB39-517B538C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40D9-25F5-FEE8-50A2-D2110348B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Relation to Traditional Prevailing Wage Requirements</a:t>
            </a:r>
            <a:endParaRPr lang="en-US" dirty="0"/>
          </a:p>
          <a:p>
            <a:r>
              <a:rPr lang="en-US" dirty="0"/>
              <a:t>“Covered Projects” subject only to §§ 220, 220-B, 224-B and 224-C.</a:t>
            </a:r>
          </a:p>
          <a:p>
            <a:pPr marL="457200" lvl="1" indent="0">
              <a:buNone/>
            </a:pPr>
            <a:r>
              <a:rPr lang="en-US" sz="2800" u="sng" dirty="0"/>
              <a:t>Includes</a:t>
            </a:r>
            <a:r>
              <a:rPr lang="en-US" sz="2800" dirty="0"/>
              <a:t>:</a:t>
            </a:r>
          </a:p>
          <a:p>
            <a:pPr lvl="2"/>
            <a:r>
              <a:rPr lang="en-US" sz="2400" dirty="0"/>
              <a:t>Most criminal and civil penalties and processes</a:t>
            </a:r>
          </a:p>
          <a:p>
            <a:pPr lvl="2"/>
            <a:r>
              <a:rPr lang="en-US" sz="2400" dirty="0"/>
              <a:t>Withholding Notices?</a:t>
            </a:r>
          </a:p>
          <a:p>
            <a:pPr lvl="3"/>
            <a:r>
              <a:rPr lang="en-US" sz="2200" dirty="0"/>
              <a:t>Owner/Developer liability?</a:t>
            </a:r>
          </a:p>
          <a:p>
            <a:pPr lvl="2"/>
            <a:r>
              <a:rPr lang="en-US" sz="2400" dirty="0"/>
              <a:t>Stop Work Orders</a:t>
            </a:r>
          </a:p>
          <a:p>
            <a:pPr lvl="2"/>
            <a:r>
              <a:rPr lang="en-US" sz="2400" dirty="0"/>
              <a:t>MWBE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75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1102-192B-128E-1023-FABBADC76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9E15A-9F25-C888-9443-0FC4CEDD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New § 224-B, Stop Work Orders</a:t>
            </a:r>
          </a:p>
          <a:p>
            <a:r>
              <a:rPr lang="en-US" dirty="0"/>
              <a:t>Fiscal officer empowered, upon complaint or other “cause to believe” that any person associated with a public work or covered project “</a:t>
            </a:r>
            <a:r>
              <a:rPr lang="en-US" b="0" i="0" dirty="0">
                <a:effectLst/>
              </a:rPr>
              <a:t>has substantially and materially failed to comply with or intentionally evaded the provisions of this article,” to issue a “stop work order” after notice to the alleged offender and a hearing, to be “expeditiously conducted.”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17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19851-59B1-606B-3D7E-F980EE67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53589-BCC3-88D3-AFA1-DB0724F2A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New § 224-B, Stop Work Orders</a:t>
            </a:r>
          </a:p>
          <a:p>
            <a:r>
              <a:rPr lang="en-US" dirty="0"/>
              <a:t>No advance notice required to be given to “higher tier” participants in the project.</a:t>
            </a:r>
          </a:p>
          <a:p>
            <a:r>
              <a:rPr lang="en-US" dirty="0"/>
              <a:t>Following hearing, Order to be served on “offender” and posted “</a:t>
            </a:r>
            <a:r>
              <a:rPr lang="en-US" b="0" i="0" dirty="0">
                <a:effectLst/>
              </a:rPr>
              <a:t>in a conspicuous location at the worksite.”</a:t>
            </a:r>
            <a:endParaRPr lang="en-US" dirty="0"/>
          </a:p>
          <a:p>
            <a:r>
              <a:rPr lang="en-US" dirty="0"/>
              <a:t>Applicable to entire project, or just “offender”?</a:t>
            </a:r>
          </a:p>
          <a:p>
            <a:r>
              <a:rPr lang="en-US" dirty="0"/>
              <a:t>Remains effective until BPW deems violation corrected, or that meaningful good faith efforts at correction have been undertaken.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683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441D7-B150-3449-2003-E2C7A79E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FEDERAL DAVIS BACON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8C865-F1F8-F839-666B-98FDEC6BA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6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i="0" dirty="0">
                <a:effectLst/>
              </a:rPr>
              <a:t> </a:t>
            </a:r>
            <a:r>
              <a:rPr lang="en-US" sz="3200" dirty="0"/>
              <a:t>Federal Prevailing Wages Apply to:</a:t>
            </a:r>
          </a:p>
          <a:p>
            <a:r>
              <a:rPr lang="en-US" dirty="0"/>
              <a:t>Contracts with Federal Agencies</a:t>
            </a:r>
          </a:p>
          <a:p>
            <a:r>
              <a:rPr lang="en-US" dirty="0"/>
              <a:t>Projects supported by Federal Grants, Loans, Guarantees, Insurance</a:t>
            </a:r>
          </a:p>
          <a:p>
            <a:pPr lvl="1"/>
            <a:r>
              <a:rPr lang="en-US" dirty="0"/>
              <a:t>HUD-Supported Housing</a:t>
            </a:r>
          </a:p>
          <a:p>
            <a:pPr lvl="1"/>
            <a:r>
              <a:rPr lang="en-US" dirty="0"/>
              <a:t>Federal Aid Highway Funding</a:t>
            </a:r>
          </a:p>
          <a:p>
            <a:pPr lvl="1"/>
            <a:r>
              <a:rPr lang="en-US" dirty="0"/>
              <a:t>EPA-Supported Site Remediation, Water, Sewer Projects</a:t>
            </a:r>
            <a:endParaRPr lang="en-US" sz="3200" dirty="0"/>
          </a:p>
          <a:p>
            <a:r>
              <a:rPr lang="en-US" dirty="0">
                <a:solidFill>
                  <a:schemeClr val="accent2"/>
                </a:solidFill>
              </a:rPr>
              <a:t>NEW: </a:t>
            </a:r>
            <a:r>
              <a:rPr lang="en-US" dirty="0"/>
              <a:t>Clean Energy Tax Credit Work</a:t>
            </a:r>
          </a:p>
        </p:txBody>
      </p:sp>
    </p:spTree>
    <p:extLst>
      <p:ext uri="{BB962C8B-B14F-4D97-AF65-F5344CB8AC3E}">
        <p14:creationId xmlns:p14="http://schemas.microsoft.com/office/powerpoint/2010/main" val="1275431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F508E-1E72-81FF-BEEB-465C0D94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FEDERAL DAVIS BACON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241A-8EA4-C97C-D616-FD024BB57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USDOL Regulations Overhauled</a:t>
            </a:r>
          </a:p>
          <a:p>
            <a:pPr lvl="1"/>
            <a:r>
              <a:rPr lang="en-US" dirty="0"/>
              <a:t>Applies to Contracts on and after October 23, 2023</a:t>
            </a:r>
          </a:p>
          <a:p>
            <a:pPr lvl="1"/>
            <a:r>
              <a:rPr lang="en-US" dirty="0"/>
              <a:t>“Operation of Law” replaces Contract Requirement</a:t>
            </a:r>
          </a:p>
          <a:p>
            <a:pPr lvl="1"/>
            <a:r>
              <a:rPr lang="en-US" dirty="0"/>
              <a:t>State Rates may be Adopted</a:t>
            </a:r>
          </a:p>
          <a:p>
            <a:pPr lvl="1"/>
            <a:r>
              <a:rPr lang="en-US" dirty="0"/>
              <a:t>Broader Scope of Work Coverage</a:t>
            </a:r>
          </a:p>
          <a:p>
            <a:pPr lvl="2"/>
            <a:r>
              <a:rPr lang="en-US" dirty="0"/>
              <a:t>Lease Improvements, Equipment Installation</a:t>
            </a:r>
          </a:p>
          <a:p>
            <a:pPr lvl="1"/>
            <a:r>
              <a:rPr lang="en-US" dirty="0"/>
              <a:t>“Contractor” includes Developers &amp; Controlling Shareholders/Members</a:t>
            </a:r>
          </a:p>
          <a:p>
            <a:pPr lvl="1"/>
            <a:r>
              <a:rPr lang="en-US" dirty="0"/>
              <a:t>“Site of the Work” Issues</a:t>
            </a:r>
          </a:p>
          <a:p>
            <a:pPr lvl="1"/>
            <a:r>
              <a:rPr lang="en-US" dirty="0"/>
              <a:t>Enforcement Issues</a:t>
            </a:r>
          </a:p>
        </p:txBody>
      </p:sp>
    </p:spTree>
    <p:extLst>
      <p:ext uri="{BB962C8B-B14F-4D97-AF65-F5344CB8AC3E}">
        <p14:creationId xmlns:p14="http://schemas.microsoft.com/office/powerpoint/2010/main" val="149012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F5ED-E217-ED8D-4A31-67ECFE86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FEDERAL DAVIS BACON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1755C-74F8-EE07-9458-DD6EE9506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“Site of the Work” Issues</a:t>
            </a:r>
          </a:p>
          <a:p>
            <a:r>
              <a:rPr lang="en-US" dirty="0"/>
              <a:t>Material Supplier vs. Contractor</a:t>
            </a:r>
          </a:p>
          <a:p>
            <a:pPr lvl="1"/>
            <a:r>
              <a:rPr lang="en-US" dirty="0"/>
              <a:t>Truck Drivers</a:t>
            </a:r>
          </a:p>
          <a:p>
            <a:r>
              <a:rPr lang="en-US" dirty="0"/>
              <a:t>Adjacent or Nearly Adjacent Areas</a:t>
            </a:r>
          </a:p>
          <a:p>
            <a:pPr lvl="1"/>
            <a:r>
              <a:rPr lang="en-US" dirty="0"/>
              <a:t>Flaggers</a:t>
            </a:r>
          </a:p>
          <a:p>
            <a:pPr lvl="1"/>
            <a:r>
              <a:rPr lang="en-US" dirty="0"/>
              <a:t>Batch Plants &amp; Borrow Pits</a:t>
            </a:r>
          </a:p>
          <a:p>
            <a:r>
              <a:rPr lang="en-US" dirty="0"/>
              <a:t>“Secondary Sites”</a:t>
            </a:r>
          </a:p>
        </p:txBody>
      </p:sp>
    </p:spTree>
    <p:extLst>
      <p:ext uri="{BB962C8B-B14F-4D97-AF65-F5344CB8AC3E}">
        <p14:creationId xmlns:p14="http://schemas.microsoft.com/office/powerpoint/2010/main" val="1775463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0E5E-E236-3FBB-E1F9-BB56D7A8C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FEDERAL DAVIS BACON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60AA-16B0-9BD4-115A-0CBDED6E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0943" y="14832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Enforcement Issues</a:t>
            </a:r>
          </a:p>
          <a:p>
            <a:r>
              <a:rPr lang="en-US" dirty="0"/>
              <a:t>“Contractors” strictly liable for all workers</a:t>
            </a:r>
          </a:p>
          <a:p>
            <a:r>
              <a:rPr lang="en-US" dirty="0"/>
              <a:t>“Upper Tier” Subcontractors liable to extent “responsible”</a:t>
            </a:r>
          </a:p>
          <a:p>
            <a:pPr lvl="1"/>
            <a:r>
              <a:rPr lang="en-US" dirty="0"/>
              <a:t>Selecting, instructing, monitoring</a:t>
            </a:r>
          </a:p>
          <a:p>
            <a:pPr lvl="1"/>
            <a:r>
              <a:rPr lang="en-US" dirty="0"/>
              <a:t>Failure to cure sub-subcontractor defaults</a:t>
            </a:r>
          </a:p>
          <a:p>
            <a:r>
              <a:rPr lang="en-US" dirty="0"/>
              <a:t>Investigation, by Contracting Agencies</a:t>
            </a:r>
          </a:p>
          <a:p>
            <a:r>
              <a:rPr lang="en-US" dirty="0"/>
              <a:t>Withholding, by Contracting Agencies or USDOL</a:t>
            </a:r>
          </a:p>
          <a:p>
            <a:r>
              <a:rPr lang="en-US" dirty="0"/>
              <a:t>Debarment, by USDOL</a:t>
            </a:r>
          </a:p>
          <a:p>
            <a:pPr lvl="1"/>
            <a:r>
              <a:rPr lang="en-US" dirty="0"/>
              <a:t>“Disregard of Obligations” vs “Willful or Aggravated”</a:t>
            </a:r>
          </a:p>
        </p:txBody>
      </p:sp>
    </p:spTree>
    <p:extLst>
      <p:ext uri="{BB962C8B-B14F-4D97-AF65-F5344CB8AC3E}">
        <p14:creationId xmlns:p14="http://schemas.microsoft.com/office/powerpoint/2010/main" val="199441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62C2-7A98-3E38-AEAD-41530F66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PREVAILING WAGE 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E820-DF6C-7BDE-3E2D-BB4ED42A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83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u="sng" dirty="0"/>
              <a:t>New York Labor Law</a:t>
            </a:r>
          </a:p>
          <a:p>
            <a:r>
              <a:rPr lang="en-US" sz="3000" dirty="0"/>
              <a:t>Contractor Pre-Registration is Coming</a:t>
            </a:r>
            <a:endParaRPr lang="en-US" sz="3500" u="sng" dirty="0"/>
          </a:p>
          <a:p>
            <a:r>
              <a:rPr lang="en-US" dirty="0"/>
              <a:t>Off-Site Work and Aggregate Materials Hauling </a:t>
            </a:r>
            <a:endParaRPr lang="en-US" u="sng" dirty="0"/>
          </a:p>
          <a:p>
            <a:r>
              <a:rPr lang="en-US" dirty="0"/>
              <a:t>Extensions to Private Work</a:t>
            </a:r>
          </a:p>
          <a:p>
            <a:pPr lvl="1"/>
            <a:r>
              <a:rPr lang="en-US" dirty="0"/>
              <a:t>Utility Road Work, Renewable Energy and Broadband Infrastructure </a:t>
            </a:r>
          </a:p>
          <a:p>
            <a:pPr lvl="1"/>
            <a:r>
              <a:rPr lang="en-US" dirty="0"/>
              <a:t>Publicly Assisted Private Work</a:t>
            </a:r>
          </a:p>
          <a:p>
            <a:pPr marL="0" indent="0">
              <a:buNone/>
            </a:pPr>
            <a:r>
              <a:rPr lang="en-US" sz="3500" u="sng" dirty="0"/>
              <a:t>Federal Davis Bacon Prevailing Wages</a:t>
            </a:r>
          </a:p>
          <a:p>
            <a:r>
              <a:rPr lang="en-US" dirty="0"/>
              <a:t>Expanded Coverage for Federal and Federally-Assisted Projects</a:t>
            </a:r>
          </a:p>
          <a:p>
            <a:r>
              <a:rPr lang="en-US" dirty="0"/>
              <a:t>New Application to Private “Alternative Energy”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9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F051-76F3-F2B6-EF35-098FE916A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FEDERAL DAVIS BACON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AAECF-4905-E80D-9974-EBE75D289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Federal Energy Tax Credit Work</a:t>
            </a:r>
          </a:p>
          <a:p>
            <a:r>
              <a:rPr lang="en-US" dirty="0"/>
              <a:t>Facilities that Produce Electricity from Renewable Resources </a:t>
            </a:r>
          </a:p>
          <a:p>
            <a:r>
              <a:rPr lang="en-US" dirty="0"/>
              <a:t>Credit Increasable 5X (e.g., 6% vs 30% of Construction Costs)</a:t>
            </a:r>
          </a:p>
          <a:p>
            <a:r>
              <a:rPr lang="en-US" dirty="0"/>
              <a:t>Contractors’ Responsibility for DBA Wages and 15% Apprentices fixed by Contract</a:t>
            </a:r>
          </a:p>
          <a:p>
            <a:r>
              <a:rPr lang="en-US" dirty="0"/>
              <a:t>Privately Enforced, subject to IRS Audit</a:t>
            </a:r>
          </a:p>
        </p:txBody>
      </p:sp>
    </p:spTree>
    <p:extLst>
      <p:ext uri="{BB962C8B-B14F-4D97-AF65-F5344CB8AC3E}">
        <p14:creationId xmlns:p14="http://schemas.microsoft.com/office/powerpoint/2010/main" val="1626869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99D4-2DFA-F358-966D-6FF006A8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Joe Hogan</a:t>
            </a:r>
            <a:endParaRPr lang="en-US" dirty="0"/>
          </a:p>
        </p:txBody>
      </p:sp>
      <p:pic>
        <p:nvPicPr>
          <p:cNvPr id="5" name="Content Placeholder 4" descr="A person in a suit and tie&#10;&#10;Description automatically generated">
            <a:extLst>
              <a:ext uri="{FF2B5EF4-FFF2-40B4-BE49-F238E27FC236}">
                <a16:creationId xmlns:a16="http://schemas.microsoft.com/office/drawing/2014/main" id="{C992C84D-CC73-D25B-CEF4-5BD8E6637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82" y="1714017"/>
            <a:ext cx="326350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DEF05F-9DAB-BF86-BF9C-276EC6BB3E46}"/>
              </a:ext>
            </a:extLst>
          </p:cNvPr>
          <p:cNvSpPr txBox="1"/>
          <p:nvPr/>
        </p:nvSpPr>
        <p:spPr>
          <a:xfrm>
            <a:off x="5883964" y="2087390"/>
            <a:ext cx="4784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sto MT" panose="02040603050505030304" pitchFamily="18" charset="0"/>
              </a:rPr>
              <a:t>Joe Hogan</a:t>
            </a:r>
          </a:p>
          <a:p>
            <a:endParaRPr lang="en-US" sz="2800" dirty="0">
              <a:solidFill>
                <a:schemeClr val="bg1"/>
              </a:solidFill>
              <a:latin typeface="Calisto MT" panose="0204060305050503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sto MT" panose="02040603050505030304" pitchFamily="18" charset="0"/>
              </a:rPr>
              <a:t>Vice President – Associated General Contractors of New York State</a:t>
            </a:r>
          </a:p>
        </p:txBody>
      </p:sp>
    </p:spTree>
    <p:extLst>
      <p:ext uri="{BB962C8B-B14F-4D97-AF65-F5344CB8AC3E}">
        <p14:creationId xmlns:p14="http://schemas.microsoft.com/office/powerpoint/2010/main" val="144150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8AC5-7F1D-3AD0-69B5-34EB0B5B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66828-3C91-2FDD-B1E7-BDF7CA876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BEGINNING 1/1/2025, NO CONTRACTOR MAY BID OR PERFORM PUBLIC OR OTHER PREVAILING WAGE WORK WITHOUT LABOR DEPARTMENT PRE-CERTIFICATION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More From AGC New York’s Joe Hogan</a:t>
            </a:r>
          </a:p>
        </p:txBody>
      </p:sp>
    </p:spTree>
    <p:extLst>
      <p:ext uri="{BB962C8B-B14F-4D97-AF65-F5344CB8AC3E}">
        <p14:creationId xmlns:p14="http://schemas.microsoft.com/office/powerpoint/2010/main" val="291768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3E36-DD47-4F62-A05B-B871EE13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DF16-3B2F-415B-95BA-79C2653CB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u="sng" dirty="0"/>
              <a:t>New York Prevailing (Union) Rates Overview</a:t>
            </a:r>
          </a:p>
          <a:p>
            <a:r>
              <a:rPr lang="en-US" dirty="0"/>
              <a:t>Historically Applies Only to “Public Work”</a:t>
            </a:r>
          </a:p>
          <a:p>
            <a:r>
              <a:rPr lang="en-US" dirty="0"/>
              <a:t>DOL (not CBAs) Determines Classifications, Apprentice Ratios</a:t>
            </a:r>
          </a:p>
          <a:p>
            <a:r>
              <a:rPr lang="en-US" dirty="0"/>
              <a:t>Applies to Work Performed “at the Site of the Work”</a:t>
            </a:r>
          </a:p>
          <a:p>
            <a:r>
              <a:rPr lang="en-US" dirty="0"/>
              <a:t>Contractor Liable for all Workers’ Wages &amp; Fringes</a:t>
            </a:r>
          </a:p>
          <a:p>
            <a:r>
              <a:rPr lang="en-US" dirty="0"/>
              <a:t>Aggressive Enforcement by Bureau of Public Works</a:t>
            </a:r>
          </a:p>
          <a:p>
            <a:pPr lvl="1"/>
            <a:r>
              <a:rPr lang="en-US" dirty="0"/>
              <a:t>Withholding Notices</a:t>
            </a:r>
          </a:p>
          <a:p>
            <a:pPr lvl="1"/>
            <a:r>
              <a:rPr lang="en-US" dirty="0"/>
              <a:t>Often Initiated by Union Locals</a:t>
            </a:r>
          </a:p>
          <a:p>
            <a:r>
              <a:rPr lang="en-US" dirty="0"/>
              <a:t>Debarment after 2 “</a:t>
            </a:r>
            <a:r>
              <a:rPr lang="en-US" dirty="0" err="1"/>
              <a:t>Willfuls</a:t>
            </a:r>
            <a:r>
              <a:rPr lang="en-US" dirty="0"/>
              <a:t>” or One “Falsification”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0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E29D0-12EC-9DD6-9FF3-7048E504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37E9-392F-F623-05A5-DEFB13D44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/>
              <a:t>Site of the Work</a:t>
            </a:r>
          </a:p>
          <a:p>
            <a:pPr marL="0" indent="0">
              <a:buNone/>
            </a:pPr>
            <a:r>
              <a:rPr lang="en-US" b="1" i="0" dirty="0">
                <a:solidFill>
                  <a:schemeClr val="accent2"/>
                </a:solidFill>
                <a:effectLst/>
              </a:rPr>
              <a:t>DOL Q&amp;A: Are “off-site” manufacturing or fabrication operations subject to the prevailing wage law?</a:t>
            </a:r>
          </a:p>
          <a:p>
            <a:r>
              <a:rPr lang="en-US" dirty="0"/>
              <a:t>P</a:t>
            </a:r>
            <a:r>
              <a:rPr lang="en-US" b="0" i="0" dirty="0">
                <a:effectLst/>
              </a:rPr>
              <a:t>revailing wage and requirements “are not applicable to work on materials used in connection with a public work project, where such work is not performed at or about the site of the project, and is not customarily and normally performed at such</a:t>
            </a:r>
            <a:r>
              <a:rPr lang="en-US" b="0" i="0" dirty="0">
                <a:solidFill>
                  <a:srgbClr val="000000"/>
                </a:solidFill>
                <a:effectLst/>
                <a:latin typeface="Proxima Nova"/>
              </a:rPr>
              <a:t> </a:t>
            </a:r>
            <a:r>
              <a:rPr lang="en-US" b="0" i="0" dirty="0">
                <a:effectLst/>
              </a:rPr>
              <a:t>site.”</a:t>
            </a:r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1766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15BE-A342-A1D8-E314-F39E9684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7C699-4987-3E67-D6C1-84EC48027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/>
              <a:t>Site of the Work</a:t>
            </a:r>
            <a:endParaRPr lang="en-US" dirty="0"/>
          </a:p>
          <a:p>
            <a:pPr marL="0" indent="0">
              <a:buNone/>
            </a:pPr>
            <a:r>
              <a:rPr lang="en-US" b="1" i="0" dirty="0">
                <a:solidFill>
                  <a:schemeClr val="accent2"/>
                </a:solidFill>
                <a:effectLst/>
              </a:rPr>
              <a:t>DOL Q&amp;A: Are drivers who haul away construction debris from the job site subject to the payment of prevailing rates?</a:t>
            </a:r>
          </a:p>
          <a:p>
            <a:r>
              <a:rPr lang="en-US" b="0" i="0" dirty="0">
                <a:effectLst/>
              </a:rPr>
              <a:t>Only “for the time spent on the construction site unless the debris is taken to a dedicated site. In the latter instance, prevailing rates are required for all time worked.”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1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DD55-6407-8732-6F1D-60765997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3537-7138-FAEF-7645-BCEF2309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/>
              <a:t>Site of the Work</a:t>
            </a:r>
            <a:endParaRPr lang="en-US" b="1" i="0" dirty="0">
              <a:effectLst/>
            </a:endParaRPr>
          </a:p>
          <a:p>
            <a:pPr marL="0" indent="0">
              <a:buNone/>
            </a:pPr>
            <a:r>
              <a:rPr lang="en-US" b="1" i="0" dirty="0">
                <a:solidFill>
                  <a:schemeClr val="accent2"/>
                </a:solidFill>
                <a:effectLst/>
              </a:rPr>
              <a:t>DOL Q&amp;A: Are drivers delivering materials (other than asphalt and/or concrete) to a public work site subject to payment of prevailing wages?</a:t>
            </a:r>
          </a:p>
          <a:p>
            <a:r>
              <a:rPr lang="en-US" b="0" i="0" dirty="0">
                <a:effectLst/>
              </a:rPr>
              <a:t>“[T]he hauling, dropping and/or stockpiling of such materials is not subject to prevailing wage requirements.”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3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2645-5826-2015-C32E-70036E6A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NEW YORK LABOR LAW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9229E-1B92-727D-8812-4568B1E9F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/>
              <a:t>Site of the Work</a:t>
            </a:r>
          </a:p>
          <a:p>
            <a:pPr marL="0" indent="0">
              <a:buNone/>
            </a:pPr>
            <a:r>
              <a:rPr lang="en-US" b="1" i="0" dirty="0">
                <a:solidFill>
                  <a:schemeClr val="accent2"/>
                </a:solidFill>
                <a:effectLst/>
              </a:rPr>
              <a:t>DOL Q&amp;A: Are drivers hauling asphalt and/or concrete from existing commercial plants subject to the payment of prevailing rates?</a:t>
            </a:r>
          </a:p>
          <a:p>
            <a:pPr marL="0" indent="0">
              <a:buNone/>
            </a:pPr>
            <a:r>
              <a:rPr lang="en-US" b="0" i="0" dirty="0">
                <a:effectLst/>
              </a:rPr>
              <a:t>“As of March 1, 2002, the ONLY area in which the Bureau has established that drivers hauling asphalt and/or concrete from commercial plants to or from a public work project will be covered by a prevailing rate is Nassau and Suffolk counties on Long Island.”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6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5379</TotalTime>
  <Words>2071</Words>
  <Application>Microsoft Office PowerPoint</Application>
  <PresentationFormat>Widescreen</PresentationFormat>
  <Paragraphs>212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Adelle Light</vt:lpstr>
      <vt:lpstr>Arial</vt:lpstr>
      <vt:lpstr>Calibri</vt:lpstr>
      <vt:lpstr>Calisto MT</vt:lpstr>
      <vt:lpstr>Proxima Nova</vt:lpstr>
      <vt:lpstr>Office Theme</vt:lpstr>
      <vt:lpstr>PowerPoint Presentation</vt:lpstr>
      <vt:lpstr>    PREVAILING WAGE UPDATE   Tony Adams aadams@adamsleclair.law (585) 734-5052  Adams Leclair  Construction Law Update October 2023 </vt:lpstr>
      <vt:lpstr>PREVAILING WAGE UPDATE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NEW YORK LABOR LAW</vt:lpstr>
      <vt:lpstr>FEDERAL DAVIS BACON ACT</vt:lpstr>
      <vt:lpstr>FEDERAL DAVIS BACON ACT</vt:lpstr>
      <vt:lpstr>FEDERAL DAVIS BACON ACT</vt:lpstr>
      <vt:lpstr>FEDERAL DAVIS BACON ACT</vt:lpstr>
      <vt:lpstr>FEDERAL DAVIS BACON ACT</vt:lpstr>
      <vt:lpstr>Introducing Joe Hogan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Demanchick</dc:creator>
  <cp:lastModifiedBy>Carin Cole</cp:lastModifiedBy>
  <cp:revision>43</cp:revision>
  <cp:lastPrinted>2023-10-10T19:31:40Z</cp:lastPrinted>
  <dcterms:created xsi:type="dcterms:W3CDTF">2020-04-23T19:16:43Z</dcterms:created>
  <dcterms:modified xsi:type="dcterms:W3CDTF">2023-10-10T21:22:27Z</dcterms:modified>
</cp:coreProperties>
</file>