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965" r:id="rId4"/>
    <p:sldId id="962" r:id="rId5"/>
    <p:sldId id="967" r:id="rId6"/>
    <p:sldId id="964" r:id="rId7"/>
    <p:sldId id="259" r:id="rId8"/>
    <p:sldId id="968" r:id="rId9"/>
    <p:sldId id="396" r:id="rId10"/>
    <p:sldId id="394" r:id="rId11"/>
    <p:sldId id="395" r:id="rId12"/>
    <p:sldId id="403" r:id="rId13"/>
    <p:sldId id="404" r:id="rId14"/>
    <p:sldId id="402" r:id="rId15"/>
    <p:sldId id="406" r:id="rId16"/>
    <p:sldId id="969" r:id="rId17"/>
    <p:sldId id="260" r:id="rId18"/>
    <p:sldId id="261" r:id="rId19"/>
    <p:sldId id="970" r:id="rId2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6C2D"/>
    <a:srgbClr val="334695"/>
    <a:srgbClr val="555A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3561" autoAdjust="0"/>
  </p:normalViewPr>
  <p:slideViewPr>
    <p:cSldViewPr snapToGrid="0">
      <p:cViewPr varScale="1">
        <p:scale>
          <a:sx n="56" d="100"/>
          <a:sy n="56" d="100"/>
        </p:scale>
        <p:origin x="1440"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123780661589736E-2"/>
          <c:y val="5.1747671562196208E-2"/>
          <c:w val="0.94510970744005385"/>
          <c:h val="0.86983988944449864"/>
        </c:manualLayout>
      </c:layout>
      <c:barChart>
        <c:barDir val="col"/>
        <c:grouping val="clustered"/>
        <c:varyColors val="0"/>
        <c:ser>
          <c:idx val="0"/>
          <c:order val="0"/>
          <c:tx>
            <c:strRef>
              <c:f>Sheet1!$B$1</c:f>
              <c:strCache>
                <c:ptCount val="1"/>
                <c:pt idx="0">
                  <c:v>Series 2</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2020</c:v>
                </c:pt>
                <c:pt idx="1">
                  <c:v>2021</c:v>
                </c:pt>
                <c:pt idx="2">
                  <c:v>2022</c:v>
                </c:pt>
              </c:numCache>
            </c:numRef>
          </c:cat>
          <c:val>
            <c:numRef>
              <c:f>Sheet1!$B$2:$B$4</c:f>
              <c:numCache>
                <c:formatCode>General</c:formatCode>
                <c:ptCount val="3"/>
                <c:pt idx="0">
                  <c:v>401</c:v>
                </c:pt>
                <c:pt idx="1">
                  <c:v>388</c:v>
                </c:pt>
                <c:pt idx="2">
                  <c:v>810</c:v>
                </c:pt>
              </c:numCache>
            </c:numRef>
          </c:val>
          <c:extLst>
            <c:ext xmlns:c16="http://schemas.microsoft.com/office/drawing/2014/chart" uri="{C3380CC4-5D6E-409C-BE32-E72D297353CC}">
              <c16:uniqueId val="{00000000-8999-43AF-A9D1-9BC36FB6D4B3}"/>
            </c:ext>
          </c:extLst>
        </c:ser>
        <c:dLbls>
          <c:showLegendKey val="0"/>
          <c:showVal val="0"/>
          <c:showCatName val="0"/>
          <c:showSerName val="0"/>
          <c:showPercent val="0"/>
          <c:showBubbleSize val="0"/>
        </c:dLbls>
        <c:gapWidth val="182"/>
        <c:axId val="710960048"/>
        <c:axId val="710958736"/>
      </c:barChart>
      <c:catAx>
        <c:axId val="710960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0958736"/>
        <c:crosses val="autoZero"/>
        <c:auto val="1"/>
        <c:lblAlgn val="ctr"/>
        <c:lblOffset val="100"/>
        <c:noMultiLvlLbl val="0"/>
      </c:catAx>
      <c:valAx>
        <c:axId val="710958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0960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8594C3-F8B6-4A0E-83C0-D16246AA02C8}" type="doc">
      <dgm:prSet loTypeId="urn:microsoft.com/office/officeart/2005/8/layout/hierarchy3" loCatId="hierarchy" qsTypeId="urn:microsoft.com/office/officeart/2005/8/quickstyle/simple1" qsCatId="simple" csTypeId="urn:microsoft.com/office/officeart/2005/8/colors/accent1_2" csCatId="accent1"/>
      <dgm:spPr/>
      <dgm:t>
        <a:bodyPr/>
        <a:lstStyle/>
        <a:p>
          <a:endParaRPr lang="en-US"/>
        </a:p>
      </dgm:t>
    </dgm:pt>
    <dgm:pt modelId="{8F70B755-0582-4F66-9507-7FF80DA98CE6}">
      <dgm:prSet/>
      <dgm:spPr/>
      <dgm:t>
        <a:bodyPr/>
        <a:lstStyle/>
        <a:p>
          <a:r>
            <a:rPr lang="en-US" dirty="0"/>
            <a:t>Sexual Harassment</a:t>
          </a:r>
        </a:p>
      </dgm:t>
    </dgm:pt>
    <dgm:pt modelId="{685E6026-2972-463A-BD58-3BF7E8995E7C}" type="parTrans" cxnId="{F5929F05-4E32-4794-A0C9-8BFEB5A8CAA7}">
      <dgm:prSet/>
      <dgm:spPr/>
      <dgm:t>
        <a:bodyPr/>
        <a:lstStyle/>
        <a:p>
          <a:endParaRPr lang="en-US"/>
        </a:p>
      </dgm:t>
    </dgm:pt>
    <dgm:pt modelId="{77997B30-E34E-4CCD-91A2-B2A4AEFE2BF3}" type="sibTrans" cxnId="{F5929F05-4E32-4794-A0C9-8BFEB5A8CAA7}">
      <dgm:prSet/>
      <dgm:spPr/>
      <dgm:t>
        <a:bodyPr/>
        <a:lstStyle/>
        <a:p>
          <a:endParaRPr lang="en-US"/>
        </a:p>
      </dgm:t>
    </dgm:pt>
    <dgm:pt modelId="{8EB39111-BBB2-4FB5-AA84-639B4A1D4D62}">
      <dgm:prSet/>
      <dgm:spPr/>
      <dgm:t>
        <a:bodyPr/>
        <a:lstStyle/>
        <a:p>
          <a:r>
            <a:rPr lang="en-US" dirty="0"/>
            <a:t>Disability</a:t>
          </a:r>
        </a:p>
      </dgm:t>
    </dgm:pt>
    <dgm:pt modelId="{8E120649-41D8-4DE6-BD22-DD123A10AA2D}" type="parTrans" cxnId="{D4639F5C-47F5-4088-9AB3-7510D8624D40}">
      <dgm:prSet/>
      <dgm:spPr/>
      <dgm:t>
        <a:bodyPr/>
        <a:lstStyle/>
        <a:p>
          <a:endParaRPr lang="en-US"/>
        </a:p>
      </dgm:t>
    </dgm:pt>
    <dgm:pt modelId="{1059E2BC-9FDA-48D6-A3D6-477B4463A15D}" type="sibTrans" cxnId="{D4639F5C-47F5-4088-9AB3-7510D8624D40}">
      <dgm:prSet/>
      <dgm:spPr/>
      <dgm:t>
        <a:bodyPr/>
        <a:lstStyle/>
        <a:p>
          <a:endParaRPr lang="en-US"/>
        </a:p>
      </dgm:t>
    </dgm:pt>
    <dgm:pt modelId="{D211B1A3-6E32-4D41-ACBA-04504052BD21}">
      <dgm:prSet/>
      <dgm:spPr/>
      <dgm:t>
        <a:bodyPr/>
        <a:lstStyle/>
        <a:p>
          <a:r>
            <a:rPr lang="en-US" dirty="0"/>
            <a:t>Retaliation</a:t>
          </a:r>
        </a:p>
      </dgm:t>
    </dgm:pt>
    <dgm:pt modelId="{145C3B9F-2974-40D7-954B-0A8053E23FB0}" type="parTrans" cxnId="{5036225A-DAA0-4668-A477-F8AC749D2681}">
      <dgm:prSet/>
      <dgm:spPr/>
      <dgm:t>
        <a:bodyPr/>
        <a:lstStyle/>
        <a:p>
          <a:endParaRPr lang="en-US"/>
        </a:p>
      </dgm:t>
    </dgm:pt>
    <dgm:pt modelId="{893E0BA9-0DD2-4D4C-B556-B484783CBA77}" type="sibTrans" cxnId="{5036225A-DAA0-4668-A477-F8AC749D2681}">
      <dgm:prSet/>
      <dgm:spPr/>
      <dgm:t>
        <a:bodyPr/>
        <a:lstStyle/>
        <a:p>
          <a:endParaRPr lang="en-US"/>
        </a:p>
      </dgm:t>
    </dgm:pt>
    <dgm:pt modelId="{FD018292-50F9-4878-A127-047F737845D5}" type="pres">
      <dgm:prSet presAssocID="{D48594C3-F8B6-4A0E-83C0-D16246AA02C8}" presName="diagram" presStyleCnt="0">
        <dgm:presLayoutVars>
          <dgm:chPref val="1"/>
          <dgm:dir/>
          <dgm:animOne val="branch"/>
          <dgm:animLvl val="lvl"/>
          <dgm:resizeHandles/>
        </dgm:presLayoutVars>
      </dgm:prSet>
      <dgm:spPr/>
    </dgm:pt>
    <dgm:pt modelId="{AC69D775-8213-467D-B7C5-ABDED0611AAD}" type="pres">
      <dgm:prSet presAssocID="{8F70B755-0582-4F66-9507-7FF80DA98CE6}" presName="root" presStyleCnt="0"/>
      <dgm:spPr/>
    </dgm:pt>
    <dgm:pt modelId="{1E95D220-9B59-41A4-A81E-6F1EB00E32C3}" type="pres">
      <dgm:prSet presAssocID="{8F70B755-0582-4F66-9507-7FF80DA98CE6}" presName="rootComposite" presStyleCnt="0"/>
      <dgm:spPr/>
    </dgm:pt>
    <dgm:pt modelId="{9835026E-27E8-4D77-BB80-739E4A497CF6}" type="pres">
      <dgm:prSet presAssocID="{8F70B755-0582-4F66-9507-7FF80DA98CE6}" presName="rootText" presStyleLbl="node1" presStyleIdx="0" presStyleCnt="3"/>
      <dgm:spPr/>
    </dgm:pt>
    <dgm:pt modelId="{3AE56A9A-972C-43E2-A055-1FEFEFFD7659}" type="pres">
      <dgm:prSet presAssocID="{8F70B755-0582-4F66-9507-7FF80DA98CE6}" presName="rootConnector" presStyleLbl="node1" presStyleIdx="0" presStyleCnt="3"/>
      <dgm:spPr/>
    </dgm:pt>
    <dgm:pt modelId="{DD4DA554-7A9B-47C7-B475-590EA73E1793}" type="pres">
      <dgm:prSet presAssocID="{8F70B755-0582-4F66-9507-7FF80DA98CE6}" presName="childShape" presStyleCnt="0"/>
      <dgm:spPr/>
    </dgm:pt>
    <dgm:pt modelId="{868D31A6-306A-4C57-881D-68C046EF441E}" type="pres">
      <dgm:prSet presAssocID="{8EB39111-BBB2-4FB5-AA84-639B4A1D4D62}" presName="root" presStyleCnt="0"/>
      <dgm:spPr/>
    </dgm:pt>
    <dgm:pt modelId="{5E7B4DEC-6485-44DC-B494-B086D08C9B05}" type="pres">
      <dgm:prSet presAssocID="{8EB39111-BBB2-4FB5-AA84-639B4A1D4D62}" presName="rootComposite" presStyleCnt="0"/>
      <dgm:spPr/>
    </dgm:pt>
    <dgm:pt modelId="{100F301B-7963-499C-940A-BEC04CDD4BC0}" type="pres">
      <dgm:prSet presAssocID="{8EB39111-BBB2-4FB5-AA84-639B4A1D4D62}" presName="rootText" presStyleLbl="node1" presStyleIdx="1" presStyleCnt="3"/>
      <dgm:spPr/>
    </dgm:pt>
    <dgm:pt modelId="{635137E4-C407-4BCF-AB69-E0CA1C35DBD5}" type="pres">
      <dgm:prSet presAssocID="{8EB39111-BBB2-4FB5-AA84-639B4A1D4D62}" presName="rootConnector" presStyleLbl="node1" presStyleIdx="1" presStyleCnt="3"/>
      <dgm:spPr/>
    </dgm:pt>
    <dgm:pt modelId="{1954A5FD-B4DC-4121-A8D6-CB9FAD75FBC9}" type="pres">
      <dgm:prSet presAssocID="{8EB39111-BBB2-4FB5-AA84-639B4A1D4D62}" presName="childShape" presStyleCnt="0"/>
      <dgm:spPr/>
    </dgm:pt>
    <dgm:pt modelId="{5EE0F3DD-1EE7-4855-A2A3-C87027D3FBB8}" type="pres">
      <dgm:prSet presAssocID="{D211B1A3-6E32-4D41-ACBA-04504052BD21}" presName="root" presStyleCnt="0"/>
      <dgm:spPr/>
    </dgm:pt>
    <dgm:pt modelId="{8BCAC12B-B151-4EA9-B7C5-ED04426D656F}" type="pres">
      <dgm:prSet presAssocID="{D211B1A3-6E32-4D41-ACBA-04504052BD21}" presName="rootComposite" presStyleCnt="0"/>
      <dgm:spPr/>
    </dgm:pt>
    <dgm:pt modelId="{DE0CAFB2-DEF2-485C-95ED-4986F62D89AE}" type="pres">
      <dgm:prSet presAssocID="{D211B1A3-6E32-4D41-ACBA-04504052BD21}" presName="rootText" presStyleLbl="node1" presStyleIdx="2" presStyleCnt="3"/>
      <dgm:spPr/>
    </dgm:pt>
    <dgm:pt modelId="{CEEAE73A-96B3-462C-B83E-D86CA44D14C2}" type="pres">
      <dgm:prSet presAssocID="{D211B1A3-6E32-4D41-ACBA-04504052BD21}" presName="rootConnector" presStyleLbl="node1" presStyleIdx="2" presStyleCnt="3"/>
      <dgm:spPr/>
    </dgm:pt>
    <dgm:pt modelId="{2CB49B4B-C1C5-43D1-9DDA-F12542AC0BCF}" type="pres">
      <dgm:prSet presAssocID="{D211B1A3-6E32-4D41-ACBA-04504052BD21}" presName="childShape" presStyleCnt="0"/>
      <dgm:spPr/>
    </dgm:pt>
  </dgm:ptLst>
  <dgm:cxnLst>
    <dgm:cxn modelId="{F5929F05-4E32-4794-A0C9-8BFEB5A8CAA7}" srcId="{D48594C3-F8B6-4A0E-83C0-D16246AA02C8}" destId="{8F70B755-0582-4F66-9507-7FF80DA98CE6}" srcOrd="0" destOrd="0" parTransId="{685E6026-2972-463A-BD58-3BF7E8995E7C}" sibTransId="{77997B30-E34E-4CCD-91A2-B2A4AEFE2BF3}"/>
    <dgm:cxn modelId="{F7FD943E-D09E-4A3B-A545-857F9AFE47D1}" type="presOf" srcId="{8EB39111-BBB2-4FB5-AA84-639B4A1D4D62}" destId="{635137E4-C407-4BCF-AB69-E0CA1C35DBD5}" srcOrd="1" destOrd="0" presId="urn:microsoft.com/office/officeart/2005/8/layout/hierarchy3"/>
    <dgm:cxn modelId="{D4639F5C-47F5-4088-9AB3-7510D8624D40}" srcId="{D48594C3-F8B6-4A0E-83C0-D16246AA02C8}" destId="{8EB39111-BBB2-4FB5-AA84-639B4A1D4D62}" srcOrd="1" destOrd="0" parTransId="{8E120649-41D8-4DE6-BD22-DD123A10AA2D}" sibTransId="{1059E2BC-9FDA-48D6-A3D6-477B4463A15D}"/>
    <dgm:cxn modelId="{CD96236E-CDA7-41E9-B02A-1520AF7545DD}" type="presOf" srcId="{D48594C3-F8B6-4A0E-83C0-D16246AA02C8}" destId="{FD018292-50F9-4878-A127-047F737845D5}" srcOrd="0" destOrd="0" presId="urn:microsoft.com/office/officeart/2005/8/layout/hierarchy3"/>
    <dgm:cxn modelId="{5036225A-DAA0-4668-A477-F8AC749D2681}" srcId="{D48594C3-F8B6-4A0E-83C0-D16246AA02C8}" destId="{D211B1A3-6E32-4D41-ACBA-04504052BD21}" srcOrd="2" destOrd="0" parTransId="{145C3B9F-2974-40D7-954B-0A8053E23FB0}" sibTransId="{893E0BA9-0DD2-4D4C-B556-B484783CBA77}"/>
    <dgm:cxn modelId="{52236B97-B51B-46B2-A7C1-9464D29BD9EF}" type="presOf" srcId="{8F70B755-0582-4F66-9507-7FF80DA98CE6}" destId="{9835026E-27E8-4D77-BB80-739E4A497CF6}" srcOrd="0" destOrd="0" presId="urn:microsoft.com/office/officeart/2005/8/layout/hierarchy3"/>
    <dgm:cxn modelId="{6BE9BD9F-2923-41A3-844E-0D46A754922C}" type="presOf" srcId="{D211B1A3-6E32-4D41-ACBA-04504052BD21}" destId="{DE0CAFB2-DEF2-485C-95ED-4986F62D89AE}" srcOrd="0" destOrd="0" presId="urn:microsoft.com/office/officeart/2005/8/layout/hierarchy3"/>
    <dgm:cxn modelId="{83385CA2-7595-43F1-B55D-0445C62BEDA8}" type="presOf" srcId="{D211B1A3-6E32-4D41-ACBA-04504052BD21}" destId="{CEEAE73A-96B3-462C-B83E-D86CA44D14C2}" srcOrd="1" destOrd="0" presId="urn:microsoft.com/office/officeart/2005/8/layout/hierarchy3"/>
    <dgm:cxn modelId="{67632DED-DB82-40D7-9A57-B6640395EBCE}" type="presOf" srcId="{8EB39111-BBB2-4FB5-AA84-639B4A1D4D62}" destId="{100F301B-7963-499C-940A-BEC04CDD4BC0}" srcOrd="0" destOrd="0" presId="urn:microsoft.com/office/officeart/2005/8/layout/hierarchy3"/>
    <dgm:cxn modelId="{900CF3F0-BD0F-418F-9B63-F314F8632927}" type="presOf" srcId="{8F70B755-0582-4F66-9507-7FF80DA98CE6}" destId="{3AE56A9A-972C-43E2-A055-1FEFEFFD7659}" srcOrd="1" destOrd="0" presId="urn:microsoft.com/office/officeart/2005/8/layout/hierarchy3"/>
    <dgm:cxn modelId="{9031E62C-A7AA-44BE-A202-2A97C6A670E9}" type="presParOf" srcId="{FD018292-50F9-4878-A127-047F737845D5}" destId="{AC69D775-8213-467D-B7C5-ABDED0611AAD}" srcOrd="0" destOrd="0" presId="urn:microsoft.com/office/officeart/2005/8/layout/hierarchy3"/>
    <dgm:cxn modelId="{8FFF85D2-08BB-4A0C-91A0-C08735011541}" type="presParOf" srcId="{AC69D775-8213-467D-B7C5-ABDED0611AAD}" destId="{1E95D220-9B59-41A4-A81E-6F1EB00E32C3}" srcOrd="0" destOrd="0" presId="urn:microsoft.com/office/officeart/2005/8/layout/hierarchy3"/>
    <dgm:cxn modelId="{8BE179D9-AFF9-4537-8475-DB75E1C67C73}" type="presParOf" srcId="{1E95D220-9B59-41A4-A81E-6F1EB00E32C3}" destId="{9835026E-27E8-4D77-BB80-739E4A497CF6}" srcOrd="0" destOrd="0" presId="urn:microsoft.com/office/officeart/2005/8/layout/hierarchy3"/>
    <dgm:cxn modelId="{925DCE33-E459-452F-A060-09E7CB185C57}" type="presParOf" srcId="{1E95D220-9B59-41A4-A81E-6F1EB00E32C3}" destId="{3AE56A9A-972C-43E2-A055-1FEFEFFD7659}" srcOrd="1" destOrd="0" presId="urn:microsoft.com/office/officeart/2005/8/layout/hierarchy3"/>
    <dgm:cxn modelId="{4BAAE39F-F727-425E-9F47-4035921A5EF1}" type="presParOf" srcId="{AC69D775-8213-467D-B7C5-ABDED0611AAD}" destId="{DD4DA554-7A9B-47C7-B475-590EA73E1793}" srcOrd="1" destOrd="0" presId="urn:microsoft.com/office/officeart/2005/8/layout/hierarchy3"/>
    <dgm:cxn modelId="{5BE40096-761C-46D9-9301-915EFC82BFD0}" type="presParOf" srcId="{FD018292-50F9-4878-A127-047F737845D5}" destId="{868D31A6-306A-4C57-881D-68C046EF441E}" srcOrd="1" destOrd="0" presId="urn:microsoft.com/office/officeart/2005/8/layout/hierarchy3"/>
    <dgm:cxn modelId="{307BE7BE-0725-4C06-8B14-F2B1079D05D2}" type="presParOf" srcId="{868D31A6-306A-4C57-881D-68C046EF441E}" destId="{5E7B4DEC-6485-44DC-B494-B086D08C9B05}" srcOrd="0" destOrd="0" presId="urn:microsoft.com/office/officeart/2005/8/layout/hierarchy3"/>
    <dgm:cxn modelId="{96DC03E8-8109-405E-97B8-B25C7DAF5D0F}" type="presParOf" srcId="{5E7B4DEC-6485-44DC-B494-B086D08C9B05}" destId="{100F301B-7963-499C-940A-BEC04CDD4BC0}" srcOrd="0" destOrd="0" presId="urn:microsoft.com/office/officeart/2005/8/layout/hierarchy3"/>
    <dgm:cxn modelId="{AFE7FC53-7B1C-476A-952B-79E2B1D963EC}" type="presParOf" srcId="{5E7B4DEC-6485-44DC-B494-B086D08C9B05}" destId="{635137E4-C407-4BCF-AB69-E0CA1C35DBD5}" srcOrd="1" destOrd="0" presId="urn:microsoft.com/office/officeart/2005/8/layout/hierarchy3"/>
    <dgm:cxn modelId="{AC20FC1B-0FB3-4B1B-B258-042C285A0E1E}" type="presParOf" srcId="{868D31A6-306A-4C57-881D-68C046EF441E}" destId="{1954A5FD-B4DC-4121-A8D6-CB9FAD75FBC9}" srcOrd="1" destOrd="0" presId="urn:microsoft.com/office/officeart/2005/8/layout/hierarchy3"/>
    <dgm:cxn modelId="{DAE08249-876D-4B7B-B649-55742B1E80AD}" type="presParOf" srcId="{FD018292-50F9-4878-A127-047F737845D5}" destId="{5EE0F3DD-1EE7-4855-A2A3-C87027D3FBB8}" srcOrd="2" destOrd="0" presId="urn:microsoft.com/office/officeart/2005/8/layout/hierarchy3"/>
    <dgm:cxn modelId="{E2398FF6-3AEB-4508-BE03-68A02449C26B}" type="presParOf" srcId="{5EE0F3DD-1EE7-4855-A2A3-C87027D3FBB8}" destId="{8BCAC12B-B151-4EA9-B7C5-ED04426D656F}" srcOrd="0" destOrd="0" presId="urn:microsoft.com/office/officeart/2005/8/layout/hierarchy3"/>
    <dgm:cxn modelId="{544CC77F-3298-42D2-8C49-BF2672EFE7F8}" type="presParOf" srcId="{8BCAC12B-B151-4EA9-B7C5-ED04426D656F}" destId="{DE0CAFB2-DEF2-485C-95ED-4986F62D89AE}" srcOrd="0" destOrd="0" presId="urn:microsoft.com/office/officeart/2005/8/layout/hierarchy3"/>
    <dgm:cxn modelId="{A0451ABB-4829-40E7-A198-BFB153093EB0}" type="presParOf" srcId="{8BCAC12B-B151-4EA9-B7C5-ED04426D656F}" destId="{CEEAE73A-96B3-462C-B83E-D86CA44D14C2}" srcOrd="1" destOrd="0" presId="urn:microsoft.com/office/officeart/2005/8/layout/hierarchy3"/>
    <dgm:cxn modelId="{499D71BF-F1E8-4630-9E16-D8541F68E588}" type="presParOf" srcId="{5EE0F3DD-1EE7-4855-A2A3-C87027D3FBB8}" destId="{2CB49B4B-C1C5-43D1-9DDA-F12542AC0BCF}"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8594C3-F8B6-4A0E-83C0-D16246AA02C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8F70B755-0582-4F66-9507-7FF80DA98CE6}">
      <dgm:prSet/>
      <dgm:spPr/>
      <dgm:t>
        <a:bodyPr/>
        <a:lstStyle/>
        <a:p>
          <a:pPr algn="l"/>
          <a:endParaRPr lang="en-US" dirty="0"/>
        </a:p>
        <a:p>
          <a:pPr algn="l"/>
          <a:r>
            <a:rPr lang="en-US" dirty="0"/>
            <a:t>Outside the Workplace	</a:t>
          </a:r>
        </a:p>
      </dgm:t>
    </dgm:pt>
    <dgm:pt modelId="{685E6026-2972-463A-BD58-3BF7E8995E7C}" type="parTrans" cxnId="{F5929F05-4E32-4794-A0C9-8BFEB5A8CAA7}">
      <dgm:prSet/>
      <dgm:spPr/>
      <dgm:t>
        <a:bodyPr/>
        <a:lstStyle/>
        <a:p>
          <a:endParaRPr lang="en-US"/>
        </a:p>
      </dgm:t>
    </dgm:pt>
    <dgm:pt modelId="{77997B30-E34E-4CCD-91A2-B2A4AEFE2BF3}" type="sibTrans" cxnId="{F5929F05-4E32-4794-A0C9-8BFEB5A8CAA7}">
      <dgm:prSet/>
      <dgm:spPr/>
      <dgm:t>
        <a:bodyPr/>
        <a:lstStyle/>
        <a:p>
          <a:endParaRPr lang="en-US"/>
        </a:p>
      </dgm:t>
    </dgm:pt>
    <dgm:pt modelId="{8EB39111-BBB2-4FB5-AA84-639B4A1D4D62}">
      <dgm:prSet/>
      <dgm:spPr/>
      <dgm:t>
        <a:bodyPr/>
        <a:lstStyle/>
        <a:p>
          <a:r>
            <a:rPr lang="en-US" dirty="0"/>
            <a:t>Outside of Work Hours</a:t>
          </a:r>
        </a:p>
      </dgm:t>
    </dgm:pt>
    <dgm:pt modelId="{8E120649-41D8-4DE6-BD22-DD123A10AA2D}" type="parTrans" cxnId="{D4639F5C-47F5-4088-9AB3-7510D8624D40}">
      <dgm:prSet/>
      <dgm:spPr/>
      <dgm:t>
        <a:bodyPr/>
        <a:lstStyle/>
        <a:p>
          <a:endParaRPr lang="en-US"/>
        </a:p>
      </dgm:t>
    </dgm:pt>
    <dgm:pt modelId="{1059E2BC-9FDA-48D6-A3D6-477B4463A15D}" type="sibTrans" cxnId="{D4639F5C-47F5-4088-9AB3-7510D8624D40}">
      <dgm:prSet/>
      <dgm:spPr/>
      <dgm:t>
        <a:bodyPr/>
        <a:lstStyle/>
        <a:p>
          <a:endParaRPr lang="en-US"/>
        </a:p>
      </dgm:t>
    </dgm:pt>
    <dgm:pt modelId="{D211B1A3-6E32-4D41-ACBA-04504052BD21}">
      <dgm:prSet/>
      <dgm:spPr/>
      <dgm:t>
        <a:bodyPr/>
        <a:lstStyle/>
        <a:p>
          <a:r>
            <a:rPr lang="en-US" dirty="0"/>
            <a:t>Without use of employer’s equipment or property</a:t>
          </a:r>
        </a:p>
      </dgm:t>
    </dgm:pt>
    <dgm:pt modelId="{145C3B9F-2974-40D7-954B-0A8053E23FB0}" type="parTrans" cxnId="{5036225A-DAA0-4668-A477-F8AC749D2681}">
      <dgm:prSet/>
      <dgm:spPr/>
      <dgm:t>
        <a:bodyPr/>
        <a:lstStyle/>
        <a:p>
          <a:endParaRPr lang="en-US"/>
        </a:p>
      </dgm:t>
    </dgm:pt>
    <dgm:pt modelId="{893E0BA9-0DD2-4D4C-B556-B484783CBA77}" type="sibTrans" cxnId="{5036225A-DAA0-4668-A477-F8AC749D2681}">
      <dgm:prSet/>
      <dgm:spPr/>
      <dgm:t>
        <a:bodyPr/>
        <a:lstStyle/>
        <a:p>
          <a:endParaRPr lang="en-US"/>
        </a:p>
      </dgm:t>
    </dgm:pt>
    <dgm:pt modelId="{FD018292-50F9-4878-A127-047F737845D5}" type="pres">
      <dgm:prSet presAssocID="{D48594C3-F8B6-4A0E-83C0-D16246AA02C8}" presName="diagram" presStyleCnt="0">
        <dgm:presLayoutVars>
          <dgm:chPref val="1"/>
          <dgm:dir/>
          <dgm:animOne val="branch"/>
          <dgm:animLvl val="lvl"/>
          <dgm:resizeHandles/>
        </dgm:presLayoutVars>
      </dgm:prSet>
      <dgm:spPr/>
    </dgm:pt>
    <dgm:pt modelId="{AC69D775-8213-467D-B7C5-ABDED0611AAD}" type="pres">
      <dgm:prSet presAssocID="{8F70B755-0582-4F66-9507-7FF80DA98CE6}" presName="root" presStyleCnt="0"/>
      <dgm:spPr/>
    </dgm:pt>
    <dgm:pt modelId="{1E95D220-9B59-41A4-A81E-6F1EB00E32C3}" type="pres">
      <dgm:prSet presAssocID="{8F70B755-0582-4F66-9507-7FF80DA98CE6}" presName="rootComposite" presStyleCnt="0"/>
      <dgm:spPr/>
    </dgm:pt>
    <dgm:pt modelId="{9835026E-27E8-4D77-BB80-739E4A497CF6}" type="pres">
      <dgm:prSet presAssocID="{8F70B755-0582-4F66-9507-7FF80DA98CE6}" presName="rootText" presStyleLbl="node1" presStyleIdx="0" presStyleCnt="3"/>
      <dgm:spPr/>
    </dgm:pt>
    <dgm:pt modelId="{3AE56A9A-972C-43E2-A055-1FEFEFFD7659}" type="pres">
      <dgm:prSet presAssocID="{8F70B755-0582-4F66-9507-7FF80DA98CE6}" presName="rootConnector" presStyleLbl="node1" presStyleIdx="0" presStyleCnt="3"/>
      <dgm:spPr/>
    </dgm:pt>
    <dgm:pt modelId="{DD4DA554-7A9B-47C7-B475-590EA73E1793}" type="pres">
      <dgm:prSet presAssocID="{8F70B755-0582-4F66-9507-7FF80DA98CE6}" presName="childShape" presStyleCnt="0"/>
      <dgm:spPr/>
    </dgm:pt>
    <dgm:pt modelId="{868D31A6-306A-4C57-881D-68C046EF441E}" type="pres">
      <dgm:prSet presAssocID="{8EB39111-BBB2-4FB5-AA84-639B4A1D4D62}" presName="root" presStyleCnt="0"/>
      <dgm:spPr/>
    </dgm:pt>
    <dgm:pt modelId="{5E7B4DEC-6485-44DC-B494-B086D08C9B05}" type="pres">
      <dgm:prSet presAssocID="{8EB39111-BBB2-4FB5-AA84-639B4A1D4D62}" presName="rootComposite" presStyleCnt="0"/>
      <dgm:spPr/>
    </dgm:pt>
    <dgm:pt modelId="{100F301B-7963-499C-940A-BEC04CDD4BC0}" type="pres">
      <dgm:prSet presAssocID="{8EB39111-BBB2-4FB5-AA84-639B4A1D4D62}" presName="rootText" presStyleLbl="node1" presStyleIdx="1" presStyleCnt="3"/>
      <dgm:spPr/>
    </dgm:pt>
    <dgm:pt modelId="{635137E4-C407-4BCF-AB69-E0CA1C35DBD5}" type="pres">
      <dgm:prSet presAssocID="{8EB39111-BBB2-4FB5-AA84-639B4A1D4D62}" presName="rootConnector" presStyleLbl="node1" presStyleIdx="1" presStyleCnt="3"/>
      <dgm:spPr/>
    </dgm:pt>
    <dgm:pt modelId="{1954A5FD-B4DC-4121-A8D6-CB9FAD75FBC9}" type="pres">
      <dgm:prSet presAssocID="{8EB39111-BBB2-4FB5-AA84-639B4A1D4D62}" presName="childShape" presStyleCnt="0"/>
      <dgm:spPr/>
    </dgm:pt>
    <dgm:pt modelId="{5EE0F3DD-1EE7-4855-A2A3-C87027D3FBB8}" type="pres">
      <dgm:prSet presAssocID="{D211B1A3-6E32-4D41-ACBA-04504052BD21}" presName="root" presStyleCnt="0"/>
      <dgm:spPr/>
    </dgm:pt>
    <dgm:pt modelId="{8BCAC12B-B151-4EA9-B7C5-ED04426D656F}" type="pres">
      <dgm:prSet presAssocID="{D211B1A3-6E32-4D41-ACBA-04504052BD21}" presName="rootComposite" presStyleCnt="0"/>
      <dgm:spPr/>
    </dgm:pt>
    <dgm:pt modelId="{DE0CAFB2-DEF2-485C-95ED-4986F62D89AE}" type="pres">
      <dgm:prSet presAssocID="{D211B1A3-6E32-4D41-ACBA-04504052BD21}" presName="rootText" presStyleLbl="node1" presStyleIdx="2" presStyleCnt="3"/>
      <dgm:spPr/>
    </dgm:pt>
    <dgm:pt modelId="{CEEAE73A-96B3-462C-B83E-D86CA44D14C2}" type="pres">
      <dgm:prSet presAssocID="{D211B1A3-6E32-4D41-ACBA-04504052BD21}" presName="rootConnector" presStyleLbl="node1" presStyleIdx="2" presStyleCnt="3"/>
      <dgm:spPr/>
    </dgm:pt>
    <dgm:pt modelId="{2CB49B4B-C1C5-43D1-9DDA-F12542AC0BCF}" type="pres">
      <dgm:prSet presAssocID="{D211B1A3-6E32-4D41-ACBA-04504052BD21}" presName="childShape" presStyleCnt="0"/>
      <dgm:spPr/>
    </dgm:pt>
  </dgm:ptLst>
  <dgm:cxnLst>
    <dgm:cxn modelId="{F5929F05-4E32-4794-A0C9-8BFEB5A8CAA7}" srcId="{D48594C3-F8B6-4A0E-83C0-D16246AA02C8}" destId="{8F70B755-0582-4F66-9507-7FF80DA98CE6}" srcOrd="0" destOrd="0" parTransId="{685E6026-2972-463A-BD58-3BF7E8995E7C}" sibTransId="{77997B30-E34E-4CCD-91A2-B2A4AEFE2BF3}"/>
    <dgm:cxn modelId="{F7FD943E-D09E-4A3B-A545-857F9AFE47D1}" type="presOf" srcId="{8EB39111-BBB2-4FB5-AA84-639B4A1D4D62}" destId="{635137E4-C407-4BCF-AB69-E0CA1C35DBD5}" srcOrd="1" destOrd="0" presId="urn:microsoft.com/office/officeart/2005/8/layout/hierarchy3"/>
    <dgm:cxn modelId="{D4639F5C-47F5-4088-9AB3-7510D8624D40}" srcId="{D48594C3-F8B6-4A0E-83C0-D16246AA02C8}" destId="{8EB39111-BBB2-4FB5-AA84-639B4A1D4D62}" srcOrd="1" destOrd="0" parTransId="{8E120649-41D8-4DE6-BD22-DD123A10AA2D}" sibTransId="{1059E2BC-9FDA-48D6-A3D6-477B4463A15D}"/>
    <dgm:cxn modelId="{CD96236E-CDA7-41E9-B02A-1520AF7545DD}" type="presOf" srcId="{D48594C3-F8B6-4A0E-83C0-D16246AA02C8}" destId="{FD018292-50F9-4878-A127-047F737845D5}" srcOrd="0" destOrd="0" presId="urn:microsoft.com/office/officeart/2005/8/layout/hierarchy3"/>
    <dgm:cxn modelId="{5036225A-DAA0-4668-A477-F8AC749D2681}" srcId="{D48594C3-F8B6-4A0E-83C0-D16246AA02C8}" destId="{D211B1A3-6E32-4D41-ACBA-04504052BD21}" srcOrd="2" destOrd="0" parTransId="{145C3B9F-2974-40D7-954B-0A8053E23FB0}" sibTransId="{893E0BA9-0DD2-4D4C-B556-B484783CBA77}"/>
    <dgm:cxn modelId="{52236B97-B51B-46B2-A7C1-9464D29BD9EF}" type="presOf" srcId="{8F70B755-0582-4F66-9507-7FF80DA98CE6}" destId="{9835026E-27E8-4D77-BB80-739E4A497CF6}" srcOrd="0" destOrd="0" presId="urn:microsoft.com/office/officeart/2005/8/layout/hierarchy3"/>
    <dgm:cxn modelId="{6BE9BD9F-2923-41A3-844E-0D46A754922C}" type="presOf" srcId="{D211B1A3-6E32-4D41-ACBA-04504052BD21}" destId="{DE0CAFB2-DEF2-485C-95ED-4986F62D89AE}" srcOrd="0" destOrd="0" presId="urn:microsoft.com/office/officeart/2005/8/layout/hierarchy3"/>
    <dgm:cxn modelId="{83385CA2-7595-43F1-B55D-0445C62BEDA8}" type="presOf" srcId="{D211B1A3-6E32-4D41-ACBA-04504052BD21}" destId="{CEEAE73A-96B3-462C-B83E-D86CA44D14C2}" srcOrd="1" destOrd="0" presId="urn:microsoft.com/office/officeart/2005/8/layout/hierarchy3"/>
    <dgm:cxn modelId="{67632DED-DB82-40D7-9A57-B6640395EBCE}" type="presOf" srcId="{8EB39111-BBB2-4FB5-AA84-639B4A1D4D62}" destId="{100F301B-7963-499C-940A-BEC04CDD4BC0}" srcOrd="0" destOrd="0" presId="urn:microsoft.com/office/officeart/2005/8/layout/hierarchy3"/>
    <dgm:cxn modelId="{900CF3F0-BD0F-418F-9B63-F314F8632927}" type="presOf" srcId="{8F70B755-0582-4F66-9507-7FF80DA98CE6}" destId="{3AE56A9A-972C-43E2-A055-1FEFEFFD7659}" srcOrd="1" destOrd="0" presId="urn:microsoft.com/office/officeart/2005/8/layout/hierarchy3"/>
    <dgm:cxn modelId="{9031E62C-A7AA-44BE-A202-2A97C6A670E9}" type="presParOf" srcId="{FD018292-50F9-4878-A127-047F737845D5}" destId="{AC69D775-8213-467D-B7C5-ABDED0611AAD}" srcOrd="0" destOrd="0" presId="urn:microsoft.com/office/officeart/2005/8/layout/hierarchy3"/>
    <dgm:cxn modelId="{8FFF85D2-08BB-4A0C-91A0-C08735011541}" type="presParOf" srcId="{AC69D775-8213-467D-B7C5-ABDED0611AAD}" destId="{1E95D220-9B59-41A4-A81E-6F1EB00E32C3}" srcOrd="0" destOrd="0" presId="urn:microsoft.com/office/officeart/2005/8/layout/hierarchy3"/>
    <dgm:cxn modelId="{8BE179D9-AFF9-4537-8475-DB75E1C67C73}" type="presParOf" srcId="{1E95D220-9B59-41A4-A81E-6F1EB00E32C3}" destId="{9835026E-27E8-4D77-BB80-739E4A497CF6}" srcOrd="0" destOrd="0" presId="urn:microsoft.com/office/officeart/2005/8/layout/hierarchy3"/>
    <dgm:cxn modelId="{925DCE33-E459-452F-A060-09E7CB185C57}" type="presParOf" srcId="{1E95D220-9B59-41A4-A81E-6F1EB00E32C3}" destId="{3AE56A9A-972C-43E2-A055-1FEFEFFD7659}" srcOrd="1" destOrd="0" presId="urn:microsoft.com/office/officeart/2005/8/layout/hierarchy3"/>
    <dgm:cxn modelId="{4BAAE39F-F727-425E-9F47-4035921A5EF1}" type="presParOf" srcId="{AC69D775-8213-467D-B7C5-ABDED0611AAD}" destId="{DD4DA554-7A9B-47C7-B475-590EA73E1793}" srcOrd="1" destOrd="0" presId="urn:microsoft.com/office/officeart/2005/8/layout/hierarchy3"/>
    <dgm:cxn modelId="{5BE40096-761C-46D9-9301-915EFC82BFD0}" type="presParOf" srcId="{FD018292-50F9-4878-A127-047F737845D5}" destId="{868D31A6-306A-4C57-881D-68C046EF441E}" srcOrd="1" destOrd="0" presId="urn:microsoft.com/office/officeart/2005/8/layout/hierarchy3"/>
    <dgm:cxn modelId="{307BE7BE-0725-4C06-8B14-F2B1079D05D2}" type="presParOf" srcId="{868D31A6-306A-4C57-881D-68C046EF441E}" destId="{5E7B4DEC-6485-44DC-B494-B086D08C9B05}" srcOrd="0" destOrd="0" presId="urn:microsoft.com/office/officeart/2005/8/layout/hierarchy3"/>
    <dgm:cxn modelId="{96DC03E8-8109-405E-97B8-B25C7DAF5D0F}" type="presParOf" srcId="{5E7B4DEC-6485-44DC-B494-B086D08C9B05}" destId="{100F301B-7963-499C-940A-BEC04CDD4BC0}" srcOrd="0" destOrd="0" presId="urn:microsoft.com/office/officeart/2005/8/layout/hierarchy3"/>
    <dgm:cxn modelId="{AFE7FC53-7B1C-476A-952B-79E2B1D963EC}" type="presParOf" srcId="{5E7B4DEC-6485-44DC-B494-B086D08C9B05}" destId="{635137E4-C407-4BCF-AB69-E0CA1C35DBD5}" srcOrd="1" destOrd="0" presId="urn:microsoft.com/office/officeart/2005/8/layout/hierarchy3"/>
    <dgm:cxn modelId="{AC20FC1B-0FB3-4B1B-B258-042C285A0E1E}" type="presParOf" srcId="{868D31A6-306A-4C57-881D-68C046EF441E}" destId="{1954A5FD-B4DC-4121-A8D6-CB9FAD75FBC9}" srcOrd="1" destOrd="0" presId="urn:microsoft.com/office/officeart/2005/8/layout/hierarchy3"/>
    <dgm:cxn modelId="{DAE08249-876D-4B7B-B649-55742B1E80AD}" type="presParOf" srcId="{FD018292-50F9-4878-A127-047F737845D5}" destId="{5EE0F3DD-1EE7-4855-A2A3-C87027D3FBB8}" srcOrd="2" destOrd="0" presId="urn:microsoft.com/office/officeart/2005/8/layout/hierarchy3"/>
    <dgm:cxn modelId="{E2398FF6-3AEB-4508-BE03-68A02449C26B}" type="presParOf" srcId="{5EE0F3DD-1EE7-4855-A2A3-C87027D3FBB8}" destId="{8BCAC12B-B151-4EA9-B7C5-ED04426D656F}" srcOrd="0" destOrd="0" presId="urn:microsoft.com/office/officeart/2005/8/layout/hierarchy3"/>
    <dgm:cxn modelId="{544CC77F-3298-42D2-8C49-BF2672EFE7F8}" type="presParOf" srcId="{8BCAC12B-B151-4EA9-B7C5-ED04426D656F}" destId="{DE0CAFB2-DEF2-485C-95ED-4986F62D89AE}" srcOrd="0" destOrd="0" presId="urn:microsoft.com/office/officeart/2005/8/layout/hierarchy3"/>
    <dgm:cxn modelId="{A0451ABB-4829-40E7-A198-BFB153093EB0}" type="presParOf" srcId="{8BCAC12B-B151-4EA9-B7C5-ED04426D656F}" destId="{CEEAE73A-96B3-462C-B83E-D86CA44D14C2}" srcOrd="1" destOrd="0" presId="urn:microsoft.com/office/officeart/2005/8/layout/hierarchy3"/>
    <dgm:cxn modelId="{499D71BF-F1E8-4630-9E16-D8541F68E588}" type="presParOf" srcId="{5EE0F3DD-1EE7-4855-A2A3-C87027D3FBB8}" destId="{2CB49B4B-C1C5-43D1-9DDA-F12542AC0BCF}"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B417CA-04B7-4AC1-B731-2903D0EB28FC}"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BBD3F4E-9D95-4D05-9095-D32B1A97B98F}">
      <dgm:prSet/>
      <dgm:spPr/>
      <dgm:t>
        <a:bodyPr/>
        <a:lstStyle/>
        <a:p>
          <a:pPr>
            <a:lnSpc>
              <a:spcPct val="100000"/>
            </a:lnSpc>
            <a:defRPr cap="all"/>
          </a:pPr>
          <a:r>
            <a:rPr lang="en-US" dirty="0"/>
            <a:t>Meal Periods</a:t>
          </a:r>
        </a:p>
      </dgm:t>
    </dgm:pt>
    <dgm:pt modelId="{38E2A75C-AB13-457A-AB8A-FFC2FA32E7B6}" type="parTrans" cxnId="{1C6C4037-2F47-458E-B630-81BB2D33981C}">
      <dgm:prSet/>
      <dgm:spPr/>
      <dgm:t>
        <a:bodyPr/>
        <a:lstStyle/>
        <a:p>
          <a:endParaRPr lang="en-US"/>
        </a:p>
      </dgm:t>
    </dgm:pt>
    <dgm:pt modelId="{32B57EA8-7D3E-4971-A20B-320CB255FBA1}" type="sibTrans" cxnId="{1C6C4037-2F47-458E-B630-81BB2D33981C}">
      <dgm:prSet/>
      <dgm:spPr/>
      <dgm:t>
        <a:bodyPr/>
        <a:lstStyle/>
        <a:p>
          <a:endParaRPr lang="en-US"/>
        </a:p>
      </dgm:t>
    </dgm:pt>
    <dgm:pt modelId="{9B11A69A-436D-47C0-826D-00C3326372E0}">
      <dgm:prSet/>
      <dgm:spPr/>
      <dgm:t>
        <a:bodyPr/>
        <a:lstStyle/>
        <a:p>
          <a:pPr>
            <a:lnSpc>
              <a:spcPct val="100000"/>
            </a:lnSpc>
            <a:defRPr cap="all"/>
          </a:pPr>
          <a:r>
            <a:rPr lang="en-US" dirty="0"/>
            <a:t>Paid and unpaid breaks</a:t>
          </a:r>
        </a:p>
      </dgm:t>
    </dgm:pt>
    <dgm:pt modelId="{4BCF377E-66E7-41E6-A488-F35EF14FA847}" type="parTrans" cxnId="{067EF8F7-A359-4676-8771-574782F845BA}">
      <dgm:prSet/>
      <dgm:spPr/>
      <dgm:t>
        <a:bodyPr/>
        <a:lstStyle/>
        <a:p>
          <a:endParaRPr lang="en-US"/>
        </a:p>
      </dgm:t>
    </dgm:pt>
    <dgm:pt modelId="{14122B17-02F3-4E68-A389-5A33D2272691}" type="sibTrans" cxnId="{067EF8F7-A359-4676-8771-574782F845BA}">
      <dgm:prSet/>
      <dgm:spPr/>
      <dgm:t>
        <a:bodyPr/>
        <a:lstStyle/>
        <a:p>
          <a:endParaRPr lang="en-US"/>
        </a:p>
      </dgm:t>
    </dgm:pt>
    <dgm:pt modelId="{01CF1C88-B208-4C49-8BF4-136AC0FC23F7}">
      <dgm:prSet/>
      <dgm:spPr/>
      <dgm:t>
        <a:bodyPr/>
        <a:lstStyle/>
        <a:p>
          <a:pPr>
            <a:lnSpc>
              <a:spcPct val="100000"/>
            </a:lnSpc>
            <a:defRPr cap="all"/>
          </a:pPr>
          <a:r>
            <a:rPr lang="en-US" dirty="0"/>
            <a:t>Engaged in work</a:t>
          </a:r>
        </a:p>
      </dgm:t>
    </dgm:pt>
    <dgm:pt modelId="{66929392-EE09-4A16-9692-74E2170C1933}" type="parTrans" cxnId="{EA9CA06A-6866-4AE6-BD48-466FBC6CA667}">
      <dgm:prSet/>
      <dgm:spPr/>
      <dgm:t>
        <a:bodyPr/>
        <a:lstStyle/>
        <a:p>
          <a:endParaRPr lang="en-US"/>
        </a:p>
      </dgm:t>
    </dgm:pt>
    <dgm:pt modelId="{CB28D7C9-5DAF-4EE7-A87A-5F43230DE10D}" type="sibTrans" cxnId="{EA9CA06A-6866-4AE6-BD48-466FBC6CA667}">
      <dgm:prSet/>
      <dgm:spPr/>
      <dgm:t>
        <a:bodyPr/>
        <a:lstStyle/>
        <a:p>
          <a:endParaRPr lang="en-US"/>
        </a:p>
      </dgm:t>
    </dgm:pt>
    <dgm:pt modelId="{F1D8F213-B58E-43A2-BF9D-6F016CA4C5CB}" type="pres">
      <dgm:prSet presAssocID="{B5B417CA-04B7-4AC1-B731-2903D0EB28FC}" presName="root" presStyleCnt="0">
        <dgm:presLayoutVars>
          <dgm:dir/>
          <dgm:resizeHandles val="exact"/>
        </dgm:presLayoutVars>
      </dgm:prSet>
      <dgm:spPr/>
    </dgm:pt>
    <dgm:pt modelId="{F1E02289-BA35-40A5-947E-9EC2C0074204}" type="pres">
      <dgm:prSet presAssocID="{4BBD3F4E-9D95-4D05-9095-D32B1A97B98F}" presName="compNode" presStyleCnt="0"/>
      <dgm:spPr/>
    </dgm:pt>
    <dgm:pt modelId="{711E462A-9A74-42EF-BDD3-C82698BEBA21}" type="pres">
      <dgm:prSet presAssocID="{4BBD3F4E-9D95-4D05-9095-D32B1A97B98F}" presName="iconBgRect" presStyleLbl="bgShp" presStyleIdx="0" presStyleCnt="3"/>
      <dgm:spPr>
        <a:prstGeom prst="round2DiagRect">
          <a:avLst>
            <a:gd name="adj1" fmla="val 29727"/>
            <a:gd name="adj2" fmla="val 0"/>
          </a:avLst>
        </a:prstGeom>
      </dgm:spPr>
    </dgm:pt>
    <dgm:pt modelId="{60BED39C-EE87-4C60-BB1F-6717435B7E93}" type="pres">
      <dgm:prSet presAssocID="{4BBD3F4E-9D95-4D05-9095-D32B1A97B98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asta"/>
        </a:ext>
      </dgm:extLst>
    </dgm:pt>
    <dgm:pt modelId="{BA66DCD5-9DB1-4A6E-B55C-C545D46FB698}" type="pres">
      <dgm:prSet presAssocID="{4BBD3F4E-9D95-4D05-9095-D32B1A97B98F}" presName="spaceRect" presStyleCnt="0"/>
      <dgm:spPr/>
    </dgm:pt>
    <dgm:pt modelId="{E22B20A9-0156-4D27-86FB-2E356B4020F3}" type="pres">
      <dgm:prSet presAssocID="{4BBD3F4E-9D95-4D05-9095-D32B1A97B98F}" presName="textRect" presStyleLbl="revTx" presStyleIdx="0" presStyleCnt="3">
        <dgm:presLayoutVars>
          <dgm:chMax val="1"/>
          <dgm:chPref val="1"/>
        </dgm:presLayoutVars>
      </dgm:prSet>
      <dgm:spPr/>
    </dgm:pt>
    <dgm:pt modelId="{D9A4C131-7F9C-4A99-B9DE-31EE0419DC62}" type="pres">
      <dgm:prSet presAssocID="{32B57EA8-7D3E-4971-A20B-320CB255FBA1}" presName="sibTrans" presStyleCnt="0"/>
      <dgm:spPr/>
    </dgm:pt>
    <dgm:pt modelId="{52474649-6A8F-4AF7-8616-3A2ADDC8CC05}" type="pres">
      <dgm:prSet presAssocID="{9B11A69A-436D-47C0-826D-00C3326372E0}" presName="compNode" presStyleCnt="0"/>
      <dgm:spPr/>
    </dgm:pt>
    <dgm:pt modelId="{1E2A2002-3867-45C0-B95D-F88F619A2F06}" type="pres">
      <dgm:prSet presAssocID="{9B11A69A-436D-47C0-826D-00C3326372E0}" presName="iconBgRect" presStyleLbl="bgShp" presStyleIdx="1" presStyleCnt="3"/>
      <dgm:spPr>
        <a:prstGeom prst="round2DiagRect">
          <a:avLst>
            <a:gd name="adj1" fmla="val 29727"/>
            <a:gd name="adj2" fmla="val 0"/>
          </a:avLst>
        </a:prstGeom>
      </dgm:spPr>
    </dgm:pt>
    <dgm:pt modelId="{DF80A1D2-8453-4ED3-A61F-C48D6A853DED}" type="pres">
      <dgm:prSet presAssocID="{9B11A69A-436D-47C0-826D-00C3326372E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B735D54C-4EBF-4CE7-BA24-01DC75B474F0}" type="pres">
      <dgm:prSet presAssocID="{9B11A69A-436D-47C0-826D-00C3326372E0}" presName="spaceRect" presStyleCnt="0"/>
      <dgm:spPr/>
    </dgm:pt>
    <dgm:pt modelId="{CC187ECF-6D60-45DA-BB77-6D943DA89BBB}" type="pres">
      <dgm:prSet presAssocID="{9B11A69A-436D-47C0-826D-00C3326372E0}" presName="textRect" presStyleLbl="revTx" presStyleIdx="1" presStyleCnt="3">
        <dgm:presLayoutVars>
          <dgm:chMax val="1"/>
          <dgm:chPref val="1"/>
        </dgm:presLayoutVars>
      </dgm:prSet>
      <dgm:spPr/>
    </dgm:pt>
    <dgm:pt modelId="{09B57C2B-2521-49F8-88EF-B36BB60E2AD0}" type="pres">
      <dgm:prSet presAssocID="{14122B17-02F3-4E68-A389-5A33D2272691}" presName="sibTrans" presStyleCnt="0"/>
      <dgm:spPr/>
    </dgm:pt>
    <dgm:pt modelId="{35F171A3-D679-4947-8960-D9A07A5ABE99}" type="pres">
      <dgm:prSet presAssocID="{01CF1C88-B208-4C49-8BF4-136AC0FC23F7}" presName="compNode" presStyleCnt="0"/>
      <dgm:spPr/>
    </dgm:pt>
    <dgm:pt modelId="{1ACDC6CB-427D-4557-98E4-ED2E6D481FF7}" type="pres">
      <dgm:prSet presAssocID="{01CF1C88-B208-4C49-8BF4-136AC0FC23F7}" presName="iconBgRect" presStyleLbl="bgShp" presStyleIdx="2" presStyleCnt="3"/>
      <dgm:spPr>
        <a:prstGeom prst="round2DiagRect">
          <a:avLst>
            <a:gd name="adj1" fmla="val 29727"/>
            <a:gd name="adj2" fmla="val 0"/>
          </a:avLst>
        </a:prstGeom>
      </dgm:spPr>
    </dgm:pt>
    <dgm:pt modelId="{0C2076C6-12D6-438A-9273-0B0E01DF298B}" type="pres">
      <dgm:prSet presAssocID="{01CF1C88-B208-4C49-8BF4-136AC0FC23F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8D05FC96-83CC-4B82-8158-A1FA94DA5CAD}" type="pres">
      <dgm:prSet presAssocID="{01CF1C88-B208-4C49-8BF4-136AC0FC23F7}" presName="spaceRect" presStyleCnt="0"/>
      <dgm:spPr/>
    </dgm:pt>
    <dgm:pt modelId="{86B91F6D-4835-49FC-970C-1E1D2D773B3F}" type="pres">
      <dgm:prSet presAssocID="{01CF1C88-B208-4C49-8BF4-136AC0FC23F7}" presName="textRect" presStyleLbl="revTx" presStyleIdx="2" presStyleCnt="3">
        <dgm:presLayoutVars>
          <dgm:chMax val="1"/>
          <dgm:chPref val="1"/>
        </dgm:presLayoutVars>
      </dgm:prSet>
      <dgm:spPr/>
    </dgm:pt>
  </dgm:ptLst>
  <dgm:cxnLst>
    <dgm:cxn modelId="{52BCA42F-4693-4ECF-A6FB-C0C2C5EC4D4B}" type="presOf" srcId="{B5B417CA-04B7-4AC1-B731-2903D0EB28FC}" destId="{F1D8F213-B58E-43A2-BF9D-6F016CA4C5CB}" srcOrd="0" destOrd="0" presId="urn:microsoft.com/office/officeart/2018/5/layout/IconLeafLabelList"/>
    <dgm:cxn modelId="{1C6C4037-2F47-458E-B630-81BB2D33981C}" srcId="{B5B417CA-04B7-4AC1-B731-2903D0EB28FC}" destId="{4BBD3F4E-9D95-4D05-9095-D32B1A97B98F}" srcOrd="0" destOrd="0" parTransId="{38E2A75C-AB13-457A-AB8A-FFC2FA32E7B6}" sibTransId="{32B57EA8-7D3E-4971-A20B-320CB255FBA1}"/>
    <dgm:cxn modelId="{EA9CA06A-6866-4AE6-BD48-466FBC6CA667}" srcId="{B5B417CA-04B7-4AC1-B731-2903D0EB28FC}" destId="{01CF1C88-B208-4C49-8BF4-136AC0FC23F7}" srcOrd="2" destOrd="0" parTransId="{66929392-EE09-4A16-9692-74E2170C1933}" sibTransId="{CB28D7C9-5DAF-4EE7-A87A-5F43230DE10D}"/>
    <dgm:cxn modelId="{63FF6274-EEBA-4B15-A279-BE9AA64D178A}" type="presOf" srcId="{01CF1C88-B208-4C49-8BF4-136AC0FC23F7}" destId="{86B91F6D-4835-49FC-970C-1E1D2D773B3F}" srcOrd="0" destOrd="0" presId="urn:microsoft.com/office/officeart/2018/5/layout/IconLeafLabelList"/>
    <dgm:cxn modelId="{7125CA78-6191-4D4D-B503-16D1C0A9A4A5}" type="presOf" srcId="{4BBD3F4E-9D95-4D05-9095-D32B1A97B98F}" destId="{E22B20A9-0156-4D27-86FB-2E356B4020F3}" srcOrd="0" destOrd="0" presId="urn:microsoft.com/office/officeart/2018/5/layout/IconLeafLabelList"/>
    <dgm:cxn modelId="{46B88389-644B-4F4A-A398-C923A7B7E23F}" type="presOf" srcId="{9B11A69A-436D-47C0-826D-00C3326372E0}" destId="{CC187ECF-6D60-45DA-BB77-6D943DA89BBB}" srcOrd="0" destOrd="0" presId="urn:microsoft.com/office/officeart/2018/5/layout/IconLeafLabelList"/>
    <dgm:cxn modelId="{067EF8F7-A359-4676-8771-574782F845BA}" srcId="{B5B417CA-04B7-4AC1-B731-2903D0EB28FC}" destId="{9B11A69A-436D-47C0-826D-00C3326372E0}" srcOrd="1" destOrd="0" parTransId="{4BCF377E-66E7-41E6-A488-F35EF14FA847}" sibTransId="{14122B17-02F3-4E68-A389-5A33D2272691}"/>
    <dgm:cxn modelId="{61429CC9-D020-4D60-BA64-262D4EF80204}" type="presParOf" srcId="{F1D8F213-B58E-43A2-BF9D-6F016CA4C5CB}" destId="{F1E02289-BA35-40A5-947E-9EC2C0074204}" srcOrd="0" destOrd="0" presId="urn:microsoft.com/office/officeart/2018/5/layout/IconLeafLabelList"/>
    <dgm:cxn modelId="{3BF21557-E17F-49ED-9239-D91F1764BA35}" type="presParOf" srcId="{F1E02289-BA35-40A5-947E-9EC2C0074204}" destId="{711E462A-9A74-42EF-BDD3-C82698BEBA21}" srcOrd="0" destOrd="0" presId="urn:microsoft.com/office/officeart/2018/5/layout/IconLeafLabelList"/>
    <dgm:cxn modelId="{FD166890-2F39-438B-92F3-601439EDEB4D}" type="presParOf" srcId="{F1E02289-BA35-40A5-947E-9EC2C0074204}" destId="{60BED39C-EE87-4C60-BB1F-6717435B7E93}" srcOrd="1" destOrd="0" presId="urn:microsoft.com/office/officeart/2018/5/layout/IconLeafLabelList"/>
    <dgm:cxn modelId="{D12FD2DE-F51E-47EA-9FAC-D416AFEBD56E}" type="presParOf" srcId="{F1E02289-BA35-40A5-947E-9EC2C0074204}" destId="{BA66DCD5-9DB1-4A6E-B55C-C545D46FB698}" srcOrd="2" destOrd="0" presId="urn:microsoft.com/office/officeart/2018/5/layout/IconLeafLabelList"/>
    <dgm:cxn modelId="{BE02F80D-C388-40D4-B556-DB67DBB4D0F9}" type="presParOf" srcId="{F1E02289-BA35-40A5-947E-9EC2C0074204}" destId="{E22B20A9-0156-4D27-86FB-2E356B4020F3}" srcOrd="3" destOrd="0" presId="urn:microsoft.com/office/officeart/2018/5/layout/IconLeafLabelList"/>
    <dgm:cxn modelId="{067925E8-EA92-49B0-89EC-CA3558BFE1C0}" type="presParOf" srcId="{F1D8F213-B58E-43A2-BF9D-6F016CA4C5CB}" destId="{D9A4C131-7F9C-4A99-B9DE-31EE0419DC62}" srcOrd="1" destOrd="0" presId="urn:microsoft.com/office/officeart/2018/5/layout/IconLeafLabelList"/>
    <dgm:cxn modelId="{D31D2222-3F4C-413F-8BCB-8609159630AE}" type="presParOf" srcId="{F1D8F213-B58E-43A2-BF9D-6F016CA4C5CB}" destId="{52474649-6A8F-4AF7-8616-3A2ADDC8CC05}" srcOrd="2" destOrd="0" presId="urn:microsoft.com/office/officeart/2018/5/layout/IconLeafLabelList"/>
    <dgm:cxn modelId="{49BA3C98-6930-425D-8FF9-A6BEA8482408}" type="presParOf" srcId="{52474649-6A8F-4AF7-8616-3A2ADDC8CC05}" destId="{1E2A2002-3867-45C0-B95D-F88F619A2F06}" srcOrd="0" destOrd="0" presId="urn:microsoft.com/office/officeart/2018/5/layout/IconLeafLabelList"/>
    <dgm:cxn modelId="{4C8AC0AB-A50D-42A2-ADA6-31D85C546E14}" type="presParOf" srcId="{52474649-6A8F-4AF7-8616-3A2ADDC8CC05}" destId="{DF80A1D2-8453-4ED3-A61F-C48D6A853DED}" srcOrd="1" destOrd="0" presId="urn:microsoft.com/office/officeart/2018/5/layout/IconLeafLabelList"/>
    <dgm:cxn modelId="{91BBBCD7-8FB8-4A4A-B1D8-1E4510F24826}" type="presParOf" srcId="{52474649-6A8F-4AF7-8616-3A2ADDC8CC05}" destId="{B735D54C-4EBF-4CE7-BA24-01DC75B474F0}" srcOrd="2" destOrd="0" presId="urn:microsoft.com/office/officeart/2018/5/layout/IconLeafLabelList"/>
    <dgm:cxn modelId="{178962F7-61A2-479E-A1AD-BD19F3600C2B}" type="presParOf" srcId="{52474649-6A8F-4AF7-8616-3A2ADDC8CC05}" destId="{CC187ECF-6D60-45DA-BB77-6D943DA89BBB}" srcOrd="3" destOrd="0" presId="urn:microsoft.com/office/officeart/2018/5/layout/IconLeafLabelList"/>
    <dgm:cxn modelId="{33DE5F2A-9577-4163-B68C-28F2A4EFFFFC}" type="presParOf" srcId="{F1D8F213-B58E-43A2-BF9D-6F016CA4C5CB}" destId="{09B57C2B-2521-49F8-88EF-B36BB60E2AD0}" srcOrd="3" destOrd="0" presId="urn:microsoft.com/office/officeart/2018/5/layout/IconLeafLabelList"/>
    <dgm:cxn modelId="{F656C0D3-5564-4C3F-BEE3-27565C39EA8B}" type="presParOf" srcId="{F1D8F213-B58E-43A2-BF9D-6F016CA4C5CB}" destId="{35F171A3-D679-4947-8960-D9A07A5ABE99}" srcOrd="4" destOrd="0" presId="urn:microsoft.com/office/officeart/2018/5/layout/IconLeafLabelList"/>
    <dgm:cxn modelId="{CE827670-B4C7-4DFC-B897-FFEA8F937B5F}" type="presParOf" srcId="{35F171A3-D679-4947-8960-D9A07A5ABE99}" destId="{1ACDC6CB-427D-4557-98E4-ED2E6D481FF7}" srcOrd="0" destOrd="0" presId="urn:microsoft.com/office/officeart/2018/5/layout/IconLeafLabelList"/>
    <dgm:cxn modelId="{69D7FA93-EC57-45FE-905F-871ED5A50F61}" type="presParOf" srcId="{35F171A3-D679-4947-8960-D9A07A5ABE99}" destId="{0C2076C6-12D6-438A-9273-0B0E01DF298B}" srcOrd="1" destOrd="0" presId="urn:microsoft.com/office/officeart/2018/5/layout/IconLeafLabelList"/>
    <dgm:cxn modelId="{2CAD2236-870D-4A05-9FB5-AEEC67CBBBED}" type="presParOf" srcId="{35F171A3-D679-4947-8960-D9A07A5ABE99}" destId="{8D05FC96-83CC-4B82-8158-A1FA94DA5CAD}" srcOrd="2" destOrd="0" presId="urn:microsoft.com/office/officeart/2018/5/layout/IconLeafLabelList"/>
    <dgm:cxn modelId="{24A9FE1D-4C6C-477F-BD19-842DDB175AC6}" type="presParOf" srcId="{35F171A3-D679-4947-8960-D9A07A5ABE99}" destId="{86B91F6D-4835-49FC-970C-1E1D2D773B3F}"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2B38B3-F6A9-4B98-A90F-AD449ED444A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994F845-A05D-45C1-82D2-34FFF1D453C5}">
      <dgm:prSet/>
      <dgm:spPr/>
      <dgm:t>
        <a:bodyPr/>
        <a:lstStyle/>
        <a:p>
          <a:r>
            <a:rPr lang="en-US" dirty="0"/>
            <a:t>“Employee manifests specific articulable symptoms of impairment” that:</a:t>
          </a:r>
        </a:p>
      </dgm:t>
    </dgm:pt>
    <dgm:pt modelId="{6E26F5E9-C22D-4E3B-AB59-4D285291208B}" type="parTrans" cxnId="{5853AC78-4DC9-4645-8DB4-E1BA47EE8E8E}">
      <dgm:prSet/>
      <dgm:spPr/>
      <dgm:t>
        <a:bodyPr/>
        <a:lstStyle/>
        <a:p>
          <a:endParaRPr lang="en-US"/>
        </a:p>
      </dgm:t>
    </dgm:pt>
    <dgm:pt modelId="{64572229-9356-4D54-92F0-3DD99FB60C61}" type="sibTrans" cxnId="{5853AC78-4DC9-4645-8DB4-E1BA47EE8E8E}">
      <dgm:prSet/>
      <dgm:spPr/>
      <dgm:t>
        <a:bodyPr/>
        <a:lstStyle/>
        <a:p>
          <a:endParaRPr lang="en-US"/>
        </a:p>
      </dgm:t>
    </dgm:pt>
    <dgm:pt modelId="{B28DBFA8-B820-4BBD-9F9A-B736FD323CFB}">
      <dgm:prSet/>
      <dgm:spPr/>
      <dgm:t>
        <a:bodyPr/>
        <a:lstStyle/>
        <a:p>
          <a:r>
            <a:rPr lang="en-US" dirty="0"/>
            <a:t>Decrease performance of their duties</a:t>
          </a:r>
        </a:p>
      </dgm:t>
    </dgm:pt>
    <dgm:pt modelId="{0BF24D1A-F58F-4A24-90EF-BC39C050AB68}" type="parTrans" cxnId="{0B615972-44A4-4C9D-B1DD-84428D4107B0}">
      <dgm:prSet/>
      <dgm:spPr/>
      <dgm:t>
        <a:bodyPr/>
        <a:lstStyle/>
        <a:p>
          <a:endParaRPr lang="en-US"/>
        </a:p>
      </dgm:t>
    </dgm:pt>
    <dgm:pt modelId="{92369740-4E04-411B-90A3-EF33A85A7B15}" type="sibTrans" cxnId="{0B615972-44A4-4C9D-B1DD-84428D4107B0}">
      <dgm:prSet/>
      <dgm:spPr/>
      <dgm:t>
        <a:bodyPr/>
        <a:lstStyle/>
        <a:p>
          <a:endParaRPr lang="en-US"/>
        </a:p>
      </dgm:t>
    </dgm:pt>
    <dgm:pt modelId="{B8E86F69-B041-476A-9ACE-DEE3A0C66A9D}">
      <dgm:prSet/>
      <dgm:spPr/>
      <dgm:t>
        <a:bodyPr/>
        <a:lstStyle/>
        <a:p>
          <a:r>
            <a:rPr lang="en-US" dirty="0"/>
            <a:t>Interfere with your obligation to provide a safe workplace</a:t>
          </a:r>
        </a:p>
      </dgm:t>
    </dgm:pt>
    <dgm:pt modelId="{EBB7778B-0675-4977-84C8-4F2AD048CFA3}" type="parTrans" cxnId="{432BF6A7-8377-42FE-B23F-A79D4EB12D0C}">
      <dgm:prSet/>
      <dgm:spPr/>
      <dgm:t>
        <a:bodyPr/>
        <a:lstStyle/>
        <a:p>
          <a:endParaRPr lang="en-US"/>
        </a:p>
      </dgm:t>
    </dgm:pt>
    <dgm:pt modelId="{BC5205BF-1017-4D13-A67C-2D0DAE12980C}" type="sibTrans" cxnId="{432BF6A7-8377-42FE-B23F-A79D4EB12D0C}">
      <dgm:prSet/>
      <dgm:spPr/>
      <dgm:t>
        <a:bodyPr/>
        <a:lstStyle/>
        <a:p>
          <a:endParaRPr lang="en-US"/>
        </a:p>
      </dgm:t>
    </dgm:pt>
    <dgm:pt modelId="{EB27408E-A2F4-4C7F-B2BE-3D6A3B66D23C}" type="pres">
      <dgm:prSet presAssocID="{342B38B3-F6A9-4B98-A90F-AD449ED444A2}" presName="hierChild1" presStyleCnt="0">
        <dgm:presLayoutVars>
          <dgm:chPref val="1"/>
          <dgm:dir/>
          <dgm:animOne val="branch"/>
          <dgm:animLvl val="lvl"/>
          <dgm:resizeHandles/>
        </dgm:presLayoutVars>
      </dgm:prSet>
      <dgm:spPr/>
    </dgm:pt>
    <dgm:pt modelId="{3971C4BB-86B9-4BAB-80BD-318F37120427}" type="pres">
      <dgm:prSet presAssocID="{1994F845-A05D-45C1-82D2-34FFF1D453C5}" presName="hierRoot1" presStyleCnt="0"/>
      <dgm:spPr/>
    </dgm:pt>
    <dgm:pt modelId="{1143F42D-2B7C-46C7-BC05-9CCB034ADCD9}" type="pres">
      <dgm:prSet presAssocID="{1994F845-A05D-45C1-82D2-34FFF1D453C5}" presName="composite" presStyleCnt="0"/>
      <dgm:spPr/>
    </dgm:pt>
    <dgm:pt modelId="{D733A3F4-B3DD-42C2-9D10-5B7C77FF6255}" type="pres">
      <dgm:prSet presAssocID="{1994F845-A05D-45C1-82D2-34FFF1D453C5}" presName="background" presStyleLbl="node0" presStyleIdx="0" presStyleCnt="3"/>
      <dgm:spPr/>
    </dgm:pt>
    <dgm:pt modelId="{399B906F-6283-417F-85FC-3E797A26FEA1}" type="pres">
      <dgm:prSet presAssocID="{1994F845-A05D-45C1-82D2-34FFF1D453C5}" presName="text" presStyleLbl="fgAcc0" presStyleIdx="0" presStyleCnt="3">
        <dgm:presLayoutVars>
          <dgm:chPref val="3"/>
        </dgm:presLayoutVars>
      </dgm:prSet>
      <dgm:spPr/>
    </dgm:pt>
    <dgm:pt modelId="{D0CED86A-FAD1-4334-B39B-23894A4E0195}" type="pres">
      <dgm:prSet presAssocID="{1994F845-A05D-45C1-82D2-34FFF1D453C5}" presName="hierChild2" presStyleCnt="0"/>
      <dgm:spPr/>
    </dgm:pt>
    <dgm:pt modelId="{19E8D713-1325-45B0-B126-49C44AB3EBAE}" type="pres">
      <dgm:prSet presAssocID="{B28DBFA8-B820-4BBD-9F9A-B736FD323CFB}" presName="hierRoot1" presStyleCnt="0"/>
      <dgm:spPr/>
    </dgm:pt>
    <dgm:pt modelId="{6C630C3C-B308-4524-AC54-4371EB66E30C}" type="pres">
      <dgm:prSet presAssocID="{B28DBFA8-B820-4BBD-9F9A-B736FD323CFB}" presName="composite" presStyleCnt="0"/>
      <dgm:spPr/>
    </dgm:pt>
    <dgm:pt modelId="{E62F42C6-8C73-4F8C-851B-B79C70E7CF3B}" type="pres">
      <dgm:prSet presAssocID="{B28DBFA8-B820-4BBD-9F9A-B736FD323CFB}" presName="background" presStyleLbl="node0" presStyleIdx="1" presStyleCnt="3"/>
      <dgm:spPr/>
    </dgm:pt>
    <dgm:pt modelId="{2F695B28-81C9-4C2F-9CF2-3C4726D88AF4}" type="pres">
      <dgm:prSet presAssocID="{B28DBFA8-B820-4BBD-9F9A-B736FD323CFB}" presName="text" presStyleLbl="fgAcc0" presStyleIdx="1" presStyleCnt="3">
        <dgm:presLayoutVars>
          <dgm:chPref val="3"/>
        </dgm:presLayoutVars>
      </dgm:prSet>
      <dgm:spPr/>
    </dgm:pt>
    <dgm:pt modelId="{7BCF3EA6-F7D5-4D82-AFDE-1F8AE97FB288}" type="pres">
      <dgm:prSet presAssocID="{B28DBFA8-B820-4BBD-9F9A-B736FD323CFB}" presName="hierChild2" presStyleCnt="0"/>
      <dgm:spPr/>
    </dgm:pt>
    <dgm:pt modelId="{D4B32122-789F-4427-9FB2-598A07F1651E}" type="pres">
      <dgm:prSet presAssocID="{B8E86F69-B041-476A-9ACE-DEE3A0C66A9D}" presName="hierRoot1" presStyleCnt="0"/>
      <dgm:spPr/>
    </dgm:pt>
    <dgm:pt modelId="{1D15F88D-EAC9-4684-B5DB-F2749B0D1F7A}" type="pres">
      <dgm:prSet presAssocID="{B8E86F69-B041-476A-9ACE-DEE3A0C66A9D}" presName="composite" presStyleCnt="0"/>
      <dgm:spPr/>
    </dgm:pt>
    <dgm:pt modelId="{464A333F-A550-4877-B525-0C2DFDD242AA}" type="pres">
      <dgm:prSet presAssocID="{B8E86F69-B041-476A-9ACE-DEE3A0C66A9D}" presName="background" presStyleLbl="node0" presStyleIdx="2" presStyleCnt="3"/>
      <dgm:spPr/>
    </dgm:pt>
    <dgm:pt modelId="{7E819802-5902-4DA1-A86D-B84099B1A0BD}" type="pres">
      <dgm:prSet presAssocID="{B8E86F69-B041-476A-9ACE-DEE3A0C66A9D}" presName="text" presStyleLbl="fgAcc0" presStyleIdx="2" presStyleCnt="3">
        <dgm:presLayoutVars>
          <dgm:chPref val="3"/>
        </dgm:presLayoutVars>
      </dgm:prSet>
      <dgm:spPr/>
    </dgm:pt>
    <dgm:pt modelId="{9B0BBFFE-7597-4D81-9C4C-AF5F81D7DB23}" type="pres">
      <dgm:prSet presAssocID="{B8E86F69-B041-476A-9ACE-DEE3A0C66A9D}" presName="hierChild2" presStyleCnt="0"/>
      <dgm:spPr/>
    </dgm:pt>
  </dgm:ptLst>
  <dgm:cxnLst>
    <dgm:cxn modelId="{49962111-16A4-44CB-8CA7-9554903EEE89}" type="presOf" srcId="{1994F845-A05D-45C1-82D2-34FFF1D453C5}" destId="{399B906F-6283-417F-85FC-3E797A26FEA1}" srcOrd="0" destOrd="0" presId="urn:microsoft.com/office/officeart/2005/8/layout/hierarchy1"/>
    <dgm:cxn modelId="{7BCC0670-800C-42BB-9E6B-48E7BE8641F7}" type="presOf" srcId="{B8E86F69-B041-476A-9ACE-DEE3A0C66A9D}" destId="{7E819802-5902-4DA1-A86D-B84099B1A0BD}" srcOrd="0" destOrd="0" presId="urn:microsoft.com/office/officeart/2005/8/layout/hierarchy1"/>
    <dgm:cxn modelId="{0B615972-44A4-4C9D-B1DD-84428D4107B0}" srcId="{342B38B3-F6A9-4B98-A90F-AD449ED444A2}" destId="{B28DBFA8-B820-4BBD-9F9A-B736FD323CFB}" srcOrd="1" destOrd="0" parTransId="{0BF24D1A-F58F-4A24-90EF-BC39C050AB68}" sibTransId="{92369740-4E04-411B-90A3-EF33A85A7B15}"/>
    <dgm:cxn modelId="{5853AC78-4DC9-4645-8DB4-E1BA47EE8E8E}" srcId="{342B38B3-F6A9-4B98-A90F-AD449ED444A2}" destId="{1994F845-A05D-45C1-82D2-34FFF1D453C5}" srcOrd="0" destOrd="0" parTransId="{6E26F5E9-C22D-4E3B-AB59-4D285291208B}" sibTransId="{64572229-9356-4D54-92F0-3DD99FB60C61}"/>
    <dgm:cxn modelId="{432BF6A7-8377-42FE-B23F-A79D4EB12D0C}" srcId="{342B38B3-F6A9-4B98-A90F-AD449ED444A2}" destId="{B8E86F69-B041-476A-9ACE-DEE3A0C66A9D}" srcOrd="2" destOrd="0" parTransId="{EBB7778B-0675-4977-84C8-4F2AD048CFA3}" sibTransId="{BC5205BF-1017-4D13-A67C-2D0DAE12980C}"/>
    <dgm:cxn modelId="{7CD11FC1-4680-439B-A165-57C5C3202BE7}" type="presOf" srcId="{342B38B3-F6A9-4B98-A90F-AD449ED444A2}" destId="{EB27408E-A2F4-4C7F-B2BE-3D6A3B66D23C}" srcOrd="0" destOrd="0" presId="urn:microsoft.com/office/officeart/2005/8/layout/hierarchy1"/>
    <dgm:cxn modelId="{996995E9-249E-4FD3-A2FA-36D7760E5DC7}" type="presOf" srcId="{B28DBFA8-B820-4BBD-9F9A-B736FD323CFB}" destId="{2F695B28-81C9-4C2F-9CF2-3C4726D88AF4}" srcOrd="0" destOrd="0" presId="urn:microsoft.com/office/officeart/2005/8/layout/hierarchy1"/>
    <dgm:cxn modelId="{E2E86F18-B4D1-4AD0-A52C-0D5F33675D8E}" type="presParOf" srcId="{EB27408E-A2F4-4C7F-B2BE-3D6A3B66D23C}" destId="{3971C4BB-86B9-4BAB-80BD-318F37120427}" srcOrd="0" destOrd="0" presId="urn:microsoft.com/office/officeart/2005/8/layout/hierarchy1"/>
    <dgm:cxn modelId="{92460A65-4153-4BAC-AC69-D4340AFDF1CD}" type="presParOf" srcId="{3971C4BB-86B9-4BAB-80BD-318F37120427}" destId="{1143F42D-2B7C-46C7-BC05-9CCB034ADCD9}" srcOrd="0" destOrd="0" presId="urn:microsoft.com/office/officeart/2005/8/layout/hierarchy1"/>
    <dgm:cxn modelId="{A335C3BB-4CC0-4B11-A23E-ACC58208A854}" type="presParOf" srcId="{1143F42D-2B7C-46C7-BC05-9CCB034ADCD9}" destId="{D733A3F4-B3DD-42C2-9D10-5B7C77FF6255}" srcOrd="0" destOrd="0" presId="urn:microsoft.com/office/officeart/2005/8/layout/hierarchy1"/>
    <dgm:cxn modelId="{DC3DBF3D-D19B-465A-9925-C9884762E86F}" type="presParOf" srcId="{1143F42D-2B7C-46C7-BC05-9CCB034ADCD9}" destId="{399B906F-6283-417F-85FC-3E797A26FEA1}" srcOrd="1" destOrd="0" presId="urn:microsoft.com/office/officeart/2005/8/layout/hierarchy1"/>
    <dgm:cxn modelId="{42629E08-E477-4BDD-B971-61CAECF35E92}" type="presParOf" srcId="{3971C4BB-86B9-4BAB-80BD-318F37120427}" destId="{D0CED86A-FAD1-4334-B39B-23894A4E0195}" srcOrd="1" destOrd="0" presId="urn:microsoft.com/office/officeart/2005/8/layout/hierarchy1"/>
    <dgm:cxn modelId="{BA057F6E-6D09-44DA-B57E-5AC81542C9D2}" type="presParOf" srcId="{EB27408E-A2F4-4C7F-B2BE-3D6A3B66D23C}" destId="{19E8D713-1325-45B0-B126-49C44AB3EBAE}" srcOrd="1" destOrd="0" presId="urn:microsoft.com/office/officeart/2005/8/layout/hierarchy1"/>
    <dgm:cxn modelId="{4D75DB05-3FA9-417C-9724-8E3FFE299E5F}" type="presParOf" srcId="{19E8D713-1325-45B0-B126-49C44AB3EBAE}" destId="{6C630C3C-B308-4524-AC54-4371EB66E30C}" srcOrd="0" destOrd="0" presId="urn:microsoft.com/office/officeart/2005/8/layout/hierarchy1"/>
    <dgm:cxn modelId="{2B60D290-BCA8-4180-B2A7-054E54532A47}" type="presParOf" srcId="{6C630C3C-B308-4524-AC54-4371EB66E30C}" destId="{E62F42C6-8C73-4F8C-851B-B79C70E7CF3B}" srcOrd="0" destOrd="0" presId="urn:microsoft.com/office/officeart/2005/8/layout/hierarchy1"/>
    <dgm:cxn modelId="{5C7443C3-7D45-4170-A446-D613FE89CEAF}" type="presParOf" srcId="{6C630C3C-B308-4524-AC54-4371EB66E30C}" destId="{2F695B28-81C9-4C2F-9CF2-3C4726D88AF4}" srcOrd="1" destOrd="0" presId="urn:microsoft.com/office/officeart/2005/8/layout/hierarchy1"/>
    <dgm:cxn modelId="{A0C8A724-9CF5-4998-85E0-0ECC0728BC83}" type="presParOf" srcId="{19E8D713-1325-45B0-B126-49C44AB3EBAE}" destId="{7BCF3EA6-F7D5-4D82-AFDE-1F8AE97FB288}" srcOrd="1" destOrd="0" presId="urn:microsoft.com/office/officeart/2005/8/layout/hierarchy1"/>
    <dgm:cxn modelId="{449BCD5B-C78C-4FCC-8F34-8C6910464433}" type="presParOf" srcId="{EB27408E-A2F4-4C7F-B2BE-3D6A3B66D23C}" destId="{D4B32122-789F-4427-9FB2-598A07F1651E}" srcOrd="2" destOrd="0" presId="urn:microsoft.com/office/officeart/2005/8/layout/hierarchy1"/>
    <dgm:cxn modelId="{F86A32B9-8240-431C-A2B2-C01A321FB3ED}" type="presParOf" srcId="{D4B32122-789F-4427-9FB2-598A07F1651E}" destId="{1D15F88D-EAC9-4684-B5DB-F2749B0D1F7A}" srcOrd="0" destOrd="0" presId="urn:microsoft.com/office/officeart/2005/8/layout/hierarchy1"/>
    <dgm:cxn modelId="{1A0DB028-66E8-4378-AF1D-1C311CD16AA3}" type="presParOf" srcId="{1D15F88D-EAC9-4684-B5DB-F2749B0D1F7A}" destId="{464A333F-A550-4877-B525-0C2DFDD242AA}" srcOrd="0" destOrd="0" presId="urn:microsoft.com/office/officeart/2005/8/layout/hierarchy1"/>
    <dgm:cxn modelId="{91B9CA6E-8BDE-4C1A-A8AB-F9A9C00B3EE0}" type="presParOf" srcId="{1D15F88D-EAC9-4684-B5DB-F2749B0D1F7A}" destId="{7E819802-5902-4DA1-A86D-B84099B1A0BD}" srcOrd="1" destOrd="0" presId="urn:microsoft.com/office/officeart/2005/8/layout/hierarchy1"/>
    <dgm:cxn modelId="{E6BB4288-2313-4306-8CF1-0D3D0763C413}" type="presParOf" srcId="{D4B32122-789F-4427-9FB2-598A07F1651E}" destId="{9B0BBFFE-7597-4D81-9C4C-AF5F81D7DB2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BAF7E66-32E5-489D-B4C5-57739C67B671}" type="doc">
      <dgm:prSet loTypeId="urn:microsoft.com/office/officeart/2005/8/layout/hList1" loCatId="list" qsTypeId="urn:microsoft.com/office/officeart/2005/8/quickstyle/simple1" qsCatId="simple" csTypeId="urn:microsoft.com/office/officeart/2005/8/colors/colorful1" csCatId="colorful"/>
      <dgm:spPr/>
      <dgm:t>
        <a:bodyPr/>
        <a:lstStyle/>
        <a:p>
          <a:endParaRPr lang="en-US"/>
        </a:p>
      </dgm:t>
    </dgm:pt>
    <dgm:pt modelId="{755099B5-BF5D-469A-BA26-C12D15DEA974}">
      <dgm:prSet/>
      <dgm:spPr/>
      <dgm:t>
        <a:bodyPr/>
        <a:lstStyle/>
        <a:p>
          <a:r>
            <a:rPr lang="en-US" b="1" dirty="0"/>
            <a:t>Pre-Employment Testing</a:t>
          </a:r>
          <a:endParaRPr lang="en-US" dirty="0"/>
        </a:p>
      </dgm:t>
    </dgm:pt>
    <dgm:pt modelId="{BBC3B0B8-07F3-4041-BD7B-32CEDD744C97}" type="parTrans" cxnId="{FED5AABF-8A64-453F-8A2E-40FE9BE0BE61}">
      <dgm:prSet/>
      <dgm:spPr/>
      <dgm:t>
        <a:bodyPr/>
        <a:lstStyle/>
        <a:p>
          <a:endParaRPr lang="en-US"/>
        </a:p>
      </dgm:t>
    </dgm:pt>
    <dgm:pt modelId="{11B392ED-124C-480E-8843-26EF46511A75}" type="sibTrans" cxnId="{FED5AABF-8A64-453F-8A2E-40FE9BE0BE61}">
      <dgm:prSet/>
      <dgm:spPr/>
      <dgm:t>
        <a:bodyPr/>
        <a:lstStyle/>
        <a:p>
          <a:endParaRPr lang="en-US"/>
        </a:p>
      </dgm:t>
    </dgm:pt>
    <dgm:pt modelId="{977FB50F-8755-485D-AE94-E7B370B28B36}">
      <dgm:prSet/>
      <dgm:spPr/>
      <dgm:t>
        <a:bodyPr/>
        <a:lstStyle/>
        <a:p>
          <a:r>
            <a:rPr lang="en-US" dirty="0"/>
            <a:t>Not unless state or federal law requires</a:t>
          </a:r>
        </a:p>
      </dgm:t>
    </dgm:pt>
    <dgm:pt modelId="{9B150501-E20C-4C61-A664-5B9A97A2CC36}" type="parTrans" cxnId="{00BB9DEA-8A47-4962-B981-E31298FA383C}">
      <dgm:prSet/>
      <dgm:spPr/>
      <dgm:t>
        <a:bodyPr/>
        <a:lstStyle/>
        <a:p>
          <a:endParaRPr lang="en-US"/>
        </a:p>
      </dgm:t>
    </dgm:pt>
    <dgm:pt modelId="{07FB246E-CEFE-41D7-BC6B-6EC407FB0241}" type="sibTrans" cxnId="{00BB9DEA-8A47-4962-B981-E31298FA383C}">
      <dgm:prSet/>
      <dgm:spPr/>
      <dgm:t>
        <a:bodyPr/>
        <a:lstStyle/>
        <a:p>
          <a:endParaRPr lang="en-US"/>
        </a:p>
      </dgm:t>
    </dgm:pt>
    <dgm:pt modelId="{FE3F5C90-E766-43D9-B851-4752941909C9}">
      <dgm:prSet/>
      <dgm:spPr/>
      <dgm:t>
        <a:bodyPr/>
        <a:lstStyle/>
        <a:p>
          <a:r>
            <a:rPr lang="en-US" dirty="0"/>
            <a:t>E.g. driving commercial vehicle (federal law requires)</a:t>
          </a:r>
        </a:p>
      </dgm:t>
    </dgm:pt>
    <dgm:pt modelId="{5273332C-2B05-4EF8-BC6A-E6F0ACDCF77A}" type="parTrans" cxnId="{7E36BE89-C4B4-4AAD-814F-18EA2A4AB914}">
      <dgm:prSet/>
      <dgm:spPr/>
      <dgm:t>
        <a:bodyPr/>
        <a:lstStyle/>
        <a:p>
          <a:endParaRPr lang="en-US"/>
        </a:p>
      </dgm:t>
    </dgm:pt>
    <dgm:pt modelId="{676D63DD-361B-449F-9BB1-74032F20E69C}" type="sibTrans" cxnId="{7E36BE89-C4B4-4AAD-814F-18EA2A4AB914}">
      <dgm:prSet/>
      <dgm:spPr/>
      <dgm:t>
        <a:bodyPr/>
        <a:lstStyle/>
        <a:p>
          <a:endParaRPr lang="en-US"/>
        </a:p>
      </dgm:t>
    </dgm:pt>
    <dgm:pt modelId="{92A90784-72A3-4B34-BA23-250F72CA5BF0}">
      <dgm:prSet/>
      <dgm:spPr/>
      <dgm:t>
        <a:bodyPr/>
        <a:lstStyle/>
        <a:p>
          <a:r>
            <a:rPr lang="en-US" b="1" dirty="0"/>
            <a:t>Testing on the Job</a:t>
          </a:r>
          <a:endParaRPr lang="en-US" dirty="0"/>
        </a:p>
      </dgm:t>
    </dgm:pt>
    <dgm:pt modelId="{68E32A8D-BAD1-427A-A4AC-B3B1CDF9CDFC}" type="parTrans" cxnId="{D6EACA62-74FB-4A6D-ABDF-E7C8BF9D1C3E}">
      <dgm:prSet/>
      <dgm:spPr/>
      <dgm:t>
        <a:bodyPr/>
        <a:lstStyle/>
        <a:p>
          <a:endParaRPr lang="en-US"/>
        </a:p>
      </dgm:t>
    </dgm:pt>
    <dgm:pt modelId="{3A280322-F45C-4076-9E0C-76C29FB9E250}" type="sibTrans" cxnId="{D6EACA62-74FB-4A6D-ABDF-E7C8BF9D1C3E}">
      <dgm:prSet/>
      <dgm:spPr/>
      <dgm:t>
        <a:bodyPr/>
        <a:lstStyle/>
        <a:p>
          <a:endParaRPr lang="en-US"/>
        </a:p>
      </dgm:t>
    </dgm:pt>
    <dgm:pt modelId="{E2FD1FCC-C226-4762-A630-4451F19050D9}">
      <dgm:prSet/>
      <dgm:spPr/>
      <dgm:t>
        <a:bodyPr/>
        <a:lstStyle/>
        <a:p>
          <a:r>
            <a:rPr lang="en-US" dirty="0"/>
            <a:t>Cannot use testing to determine if someone is impaired</a:t>
          </a:r>
        </a:p>
      </dgm:t>
    </dgm:pt>
    <dgm:pt modelId="{D5659C35-9C3D-4948-B802-D4ABF281A14B}" type="parTrans" cxnId="{594E94AD-E93D-408A-9180-BB587B605CA1}">
      <dgm:prSet/>
      <dgm:spPr/>
      <dgm:t>
        <a:bodyPr/>
        <a:lstStyle/>
        <a:p>
          <a:endParaRPr lang="en-US"/>
        </a:p>
      </dgm:t>
    </dgm:pt>
    <dgm:pt modelId="{8B6634E6-4FBB-4FBA-8F46-E4D9FC765078}" type="sibTrans" cxnId="{594E94AD-E93D-408A-9180-BB587B605CA1}">
      <dgm:prSet/>
      <dgm:spPr/>
      <dgm:t>
        <a:bodyPr/>
        <a:lstStyle/>
        <a:p>
          <a:endParaRPr lang="en-US"/>
        </a:p>
      </dgm:t>
    </dgm:pt>
    <dgm:pt modelId="{00E7BE8F-FD0E-43BF-8F7C-AA04B26DB3AE}">
      <dgm:prSet/>
      <dgm:spPr/>
      <dgm:t>
        <a:bodyPr/>
        <a:lstStyle/>
        <a:p>
          <a:r>
            <a:rPr lang="en-US" dirty="0"/>
            <a:t>Can test if state/federal law requires drug testing</a:t>
          </a:r>
        </a:p>
      </dgm:t>
    </dgm:pt>
    <dgm:pt modelId="{C6F32602-08BF-48AD-A6CC-3D7B7F0D3F41}" type="parTrans" cxnId="{8E045F89-B900-4B29-AA43-D9E0B4012813}">
      <dgm:prSet/>
      <dgm:spPr/>
      <dgm:t>
        <a:bodyPr/>
        <a:lstStyle/>
        <a:p>
          <a:endParaRPr lang="en-US"/>
        </a:p>
      </dgm:t>
    </dgm:pt>
    <dgm:pt modelId="{928263DE-BBBB-4EAC-B327-C740F1EBC297}" type="sibTrans" cxnId="{8E045F89-B900-4B29-AA43-D9E0B4012813}">
      <dgm:prSet/>
      <dgm:spPr/>
      <dgm:t>
        <a:bodyPr/>
        <a:lstStyle/>
        <a:p>
          <a:endParaRPr lang="en-US"/>
        </a:p>
      </dgm:t>
    </dgm:pt>
    <dgm:pt modelId="{F2E1FCBA-1C5C-4C7B-A018-8FE2DE951A52}" type="pres">
      <dgm:prSet presAssocID="{4BAF7E66-32E5-489D-B4C5-57739C67B671}" presName="Name0" presStyleCnt="0">
        <dgm:presLayoutVars>
          <dgm:dir/>
          <dgm:animLvl val="lvl"/>
          <dgm:resizeHandles val="exact"/>
        </dgm:presLayoutVars>
      </dgm:prSet>
      <dgm:spPr/>
    </dgm:pt>
    <dgm:pt modelId="{166BE656-E3BD-4C0A-A4CD-D2E5D1C48564}" type="pres">
      <dgm:prSet presAssocID="{755099B5-BF5D-469A-BA26-C12D15DEA974}" presName="composite" presStyleCnt="0"/>
      <dgm:spPr/>
    </dgm:pt>
    <dgm:pt modelId="{7FF9D0F5-EE25-4B05-96C0-4894FDD51C5B}" type="pres">
      <dgm:prSet presAssocID="{755099B5-BF5D-469A-BA26-C12D15DEA974}" presName="parTx" presStyleLbl="alignNode1" presStyleIdx="0" presStyleCnt="2">
        <dgm:presLayoutVars>
          <dgm:chMax val="0"/>
          <dgm:chPref val="0"/>
          <dgm:bulletEnabled val="1"/>
        </dgm:presLayoutVars>
      </dgm:prSet>
      <dgm:spPr/>
    </dgm:pt>
    <dgm:pt modelId="{D1118705-5DE0-4653-A279-511599060DE0}" type="pres">
      <dgm:prSet presAssocID="{755099B5-BF5D-469A-BA26-C12D15DEA974}" presName="desTx" presStyleLbl="alignAccFollowNode1" presStyleIdx="0" presStyleCnt="2">
        <dgm:presLayoutVars>
          <dgm:bulletEnabled val="1"/>
        </dgm:presLayoutVars>
      </dgm:prSet>
      <dgm:spPr/>
    </dgm:pt>
    <dgm:pt modelId="{7561A6F0-8A37-4F7A-97A5-0934D023F710}" type="pres">
      <dgm:prSet presAssocID="{11B392ED-124C-480E-8843-26EF46511A75}" presName="space" presStyleCnt="0"/>
      <dgm:spPr/>
    </dgm:pt>
    <dgm:pt modelId="{923ED14C-A2C2-470D-8278-9C67841B743E}" type="pres">
      <dgm:prSet presAssocID="{92A90784-72A3-4B34-BA23-250F72CA5BF0}" presName="composite" presStyleCnt="0"/>
      <dgm:spPr/>
    </dgm:pt>
    <dgm:pt modelId="{2EE46028-DF83-4CAC-824F-F56A49774E9D}" type="pres">
      <dgm:prSet presAssocID="{92A90784-72A3-4B34-BA23-250F72CA5BF0}" presName="parTx" presStyleLbl="alignNode1" presStyleIdx="1" presStyleCnt="2">
        <dgm:presLayoutVars>
          <dgm:chMax val="0"/>
          <dgm:chPref val="0"/>
          <dgm:bulletEnabled val="1"/>
        </dgm:presLayoutVars>
      </dgm:prSet>
      <dgm:spPr/>
    </dgm:pt>
    <dgm:pt modelId="{4CE2DF30-D193-41C6-B86E-37516E809850}" type="pres">
      <dgm:prSet presAssocID="{92A90784-72A3-4B34-BA23-250F72CA5BF0}" presName="desTx" presStyleLbl="alignAccFollowNode1" presStyleIdx="1" presStyleCnt="2">
        <dgm:presLayoutVars>
          <dgm:bulletEnabled val="1"/>
        </dgm:presLayoutVars>
      </dgm:prSet>
      <dgm:spPr/>
    </dgm:pt>
  </dgm:ptLst>
  <dgm:cxnLst>
    <dgm:cxn modelId="{769B9420-1B35-45A6-8704-CC6A6C1FE2F0}" type="presOf" srcId="{FE3F5C90-E766-43D9-B851-4752941909C9}" destId="{D1118705-5DE0-4653-A279-511599060DE0}" srcOrd="0" destOrd="1" presId="urn:microsoft.com/office/officeart/2005/8/layout/hList1"/>
    <dgm:cxn modelId="{D6EACA62-74FB-4A6D-ABDF-E7C8BF9D1C3E}" srcId="{4BAF7E66-32E5-489D-B4C5-57739C67B671}" destId="{92A90784-72A3-4B34-BA23-250F72CA5BF0}" srcOrd="1" destOrd="0" parTransId="{68E32A8D-BAD1-427A-A4AC-B3B1CDF9CDFC}" sibTransId="{3A280322-F45C-4076-9E0C-76C29FB9E250}"/>
    <dgm:cxn modelId="{8E045F89-B900-4B29-AA43-D9E0B4012813}" srcId="{92A90784-72A3-4B34-BA23-250F72CA5BF0}" destId="{00E7BE8F-FD0E-43BF-8F7C-AA04B26DB3AE}" srcOrd="1" destOrd="0" parTransId="{C6F32602-08BF-48AD-A6CC-3D7B7F0D3F41}" sibTransId="{928263DE-BBBB-4EAC-B327-C740F1EBC297}"/>
    <dgm:cxn modelId="{7E36BE89-C4B4-4AAD-814F-18EA2A4AB914}" srcId="{755099B5-BF5D-469A-BA26-C12D15DEA974}" destId="{FE3F5C90-E766-43D9-B851-4752941909C9}" srcOrd="1" destOrd="0" parTransId="{5273332C-2B05-4EF8-BC6A-E6F0ACDCF77A}" sibTransId="{676D63DD-361B-449F-9BB1-74032F20E69C}"/>
    <dgm:cxn modelId="{5203189C-6825-4471-AC70-3AA066222FC8}" type="presOf" srcId="{E2FD1FCC-C226-4762-A630-4451F19050D9}" destId="{4CE2DF30-D193-41C6-B86E-37516E809850}" srcOrd="0" destOrd="0" presId="urn:microsoft.com/office/officeart/2005/8/layout/hList1"/>
    <dgm:cxn modelId="{594E94AD-E93D-408A-9180-BB587B605CA1}" srcId="{92A90784-72A3-4B34-BA23-250F72CA5BF0}" destId="{E2FD1FCC-C226-4762-A630-4451F19050D9}" srcOrd="0" destOrd="0" parTransId="{D5659C35-9C3D-4948-B802-D4ABF281A14B}" sibTransId="{8B6634E6-4FBB-4FBA-8F46-E4D9FC765078}"/>
    <dgm:cxn modelId="{7BE3BEB5-892E-4C33-AF85-1043B0C31948}" type="presOf" srcId="{755099B5-BF5D-469A-BA26-C12D15DEA974}" destId="{7FF9D0F5-EE25-4B05-96C0-4894FDD51C5B}" srcOrd="0" destOrd="0" presId="urn:microsoft.com/office/officeart/2005/8/layout/hList1"/>
    <dgm:cxn modelId="{5AB98CB9-693E-4594-831E-7F4509CFB53F}" type="presOf" srcId="{977FB50F-8755-485D-AE94-E7B370B28B36}" destId="{D1118705-5DE0-4653-A279-511599060DE0}" srcOrd="0" destOrd="0" presId="urn:microsoft.com/office/officeart/2005/8/layout/hList1"/>
    <dgm:cxn modelId="{8FF5B6B9-5EF3-4403-9C7D-A3E3320FE52D}" type="presOf" srcId="{92A90784-72A3-4B34-BA23-250F72CA5BF0}" destId="{2EE46028-DF83-4CAC-824F-F56A49774E9D}" srcOrd="0" destOrd="0" presId="urn:microsoft.com/office/officeart/2005/8/layout/hList1"/>
    <dgm:cxn modelId="{B468F9BA-9F89-42A4-8C7A-7A50C96CD5CF}" type="presOf" srcId="{4BAF7E66-32E5-489D-B4C5-57739C67B671}" destId="{F2E1FCBA-1C5C-4C7B-A018-8FE2DE951A52}" srcOrd="0" destOrd="0" presId="urn:microsoft.com/office/officeart/2005/8/layout/hList1"/>
    <dgm:cxn modelId="{FED5AABF-8A64-453F-8A2E-40FE9BE0BE61}" srcId="{4BAF7E66-32E5-489D-B4C5-57739C67B671}" destId="{755099B5-BF5D-469A-BA26-C12D15DEA974}" srcOrd="0" destOrd="0" parTransId="{BBC3B0B8-07F3-4041-BD7B-32CEDD744C97}" sibTransId="{11B392ED-124C-480E-8843-26EF46511A75}"/>
    <dgm:cxn modelId="{703E21DF-9FBE-402F-BF97-C61A816D20F1}" type="presOf" srcId="{00E7BE8F-FD0E-43BF-8F7C-AA04B26DB3AE}" destId="{4CE2DF30-D193-41C6-B86E-37516E809850}" srcOrd="0" destOrd="1" presId="urn:microsoft.com/office/officeart/2005/8/layout/hList1"/>
    <dgm:cxn modelId="{00BB9DEA-8A47-4962-B981-E31298FA383C}" srcId="{755099B5-BF5D-469A-BA26-C12D15DEA974}" destId="{977FB50F-8755-485D-AE94-E7B370B28B36}" srcOrd="0" destOrd="0" parTransId="{9B150501-E20C-4C61-A664-5B9A97A2CC36}" sibTransId="{07FB246E-CEFE-41D7-BC6B-6EC407FB0241}"/>
    <dgm:cxn modelId="{66737DDF-7F3C-4DF5-9566-20AFCD49AA65}" type="presParOf" srcId="{F2E1FCBA-1C5C-4C7B-A018-8FE2DE951A52}" destId="{166BE656-E3BD-4C0A-A4CD-D2E5D1C48564}" srcOrd="0" destOrd="0" presId="urn:microsoft.com/office/officeart/2005/8/layout/hList1"/>
    <dgm:cxn modelId="{FF1545E7-8F82-402D-BD20-B63E924CBF55}" type="presParOf" srcId="{166BE656-E3BD-4C0A-A4CD-D2E5D1C48564}" destId="{7FF9D0F5-EE25-4B05-96C0-4894FDD51C5B}" srcOrd="0" destOrd="0" presId="urn:microsoft.com/office/officeart/2005/8/layout/hList1"/>
    <dgm:cxn modelId="{43180553-9CC5-474D-9F22-9A725E24F6AA}" type="presParOf" srcId="{166BE656-E3BD-4C0A-A4CD-D2E5D1C48564}" destId="{D1118705-5DE0-4653-A279-511599060DE0}" srcOrd="1" destOrd="0" presId="urn:microsoft.com/office/officeart/2005/8/layout/hList1"/>
    <dgm:cxn modelId="{A8774F90-A66E-457D-A50F-F2242822DF4E}" type="presParOf" srcId="{F2E1FCBA-1C5C-4C7B-A018-8FE2DE951A52}" destId="{7561A6F0-8A37-4F7A-97A5-0934D023F710}" srcOrd="1" destOrd="0" presId="urn:microsoft.com/office/officeart/2005/8/layout/hList1"/>
    <dgm:cxn modelId="{9D673EBA-789C-44F6-8E61-7C9D2D6201F0}" type="presParOf" srcId="{F2E1FCBA-1C5C-4C7B-A018-8FE2DE951A52}" destId="{923ED14C-A2C2-470D-8278-9C67841B743E}" srcOrd="2" destOrd="0" presId="urn:microsoft.com/office/officeart/2005/8/layout/hList1"/>
    <dgm:cxn modelId="{6EDB48D6-DEBD-4A97-93E1-0D82C1994768}" type="presParOf" srcId="{923ED14C-A2C2-470D-8278-9C67841B743E}" destId="{2EE46028-DF83-4CAC-824F-F56A49774E9D}" srcOrd="0" destOrd="0" presId="urn:microsoft.com/office/officeart/2005/8/layout/hList1"/>
    <dgm:cxn modelId="{7D057F9A-6D26-453C-A3DF-6142FC8937A4}" type="presParOf" srcId="{923ED14C-A2C2-470D-8278-9C67841B743E}" destId="{4CE2DF30-D193-41C6-B86E-37516E80985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5026E-27E8-4D77-BB80-739E4A497CF6}">
      <dsp:nvSpPr>
        <dsp:cNvPr id="0" name=""/>
        <dsp:cNvSpPr/>
      </dsp:nvSpPr>
      <dsp:spPr>
        <a:xfrm>
          <a:off x="1283" y="1424738"/>
          <a:ext cx="3003723" cy="15018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marL="0" lvl="0" indent="0" algn="ctr" defTabSz="1955800">
            <a:lnSpc>
              <a:spcPct val="90000"/>
            </a:lnSpc>
            <a:spcBef>
              <a:spcPct val="0"/>
            </a:spcBef>
            <a:spcAft>
              <a:spcPct val="35000"/>
            </a:spcAft>
            <a:buNone/>
          </a:pPr>
          <a:r>
            <a:rPr lang="en-US" sz="4400" kern="1200" dirty="0"/>
            <a:t>Sexual Harassment</a:t>
          </a:r>
        </a:p>
      </dsp:txBody>
      <dsp:txXfrm>
        <a:off x="45271" y="1468726"/>
        <a:ext cx="2915747" cy="1413885"/>
      </dsp:txXfrm>
    </dsp:sp>
    <dsp:sp modelId="{100F301B-7963-499C-940A-BEC04CDD4BC0}">
      <dsp:nvSpPr>
        <dsp:cNvPr id="0" name=""/>
        <dsp:cNvSpPr/>
      </dsp:nvSpPr>
      <dsp:spPr>
        <a:xfrm>
          <a:off x="3755938" y="1424738"/>
          <a:ext cx="3003723" cy="15018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marL="0" lvl="0" indent="0" algn="ctr" defTabSz="1955800">
            <a:lnSpc>
              <a:spcPct val="90000"/>
            </a:lnSpc>
            <a:spcBef>
              <a:spcPct val="0"/>
            </a:spcBef>
            <a:spcAft>
              <a:spcPct val="35000"/>
            </a:spcAft>
            <a:buNone/>
          </a:pPr>
          <a:r>
            <a:rPr lang="en-US" sz="4400" kern="1200" dirty="0"/>
            <a:t>Disability</a:t>
          </a:r>
        </a:p>
      </dsp:txBody>
      <dsp:txXfrm>
        <a:off x="3799926" y="1468726"/>
        <a:ext cx="2915747" cy="1413885"/>
      </dsp:txXfrm>
    </dsp:sp>
    <dsp:sp modelId="{DE0CAFB2-DEF2-485C-95ED-4986F62D89AE}">
      <dsp:nvSpPr>
        <dsp:cNvPr id="0" name=""/>
        <dsp:cNvSpPr/>
      </dsp:nvSpPr>
      <dsp:spPr>
        <a:xfrm>
          <a:off x="7510592" y="1424738"/>
          <a:ext cx="3003723" cy="15018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marL="0" lvl="0" indent="0" algn="ctr" defTabSz="1955800">
            <a:lnSpc>
              <a:spcPct val="90000"/>
            </a:lnSpc>
            <a:spcBef>
              <a:spcPct val="0"/>
            </a:spcBef>
            <a:spcAft>
              <a:spcPct val="35000"/>
            </a:spcAft>
            <a:buNone/>
          </a:pPr>
          <a:r>
            <a:rPr lang="en-US" sz="4400" kern="1200" dirty="0"/>
            <a:t>Retaliation</a:t>
          </a:r>
        </a:p>
      </dsp:txBody>
      <dsp:txXfrm>
        <a:off x="7554580" y="1468726"/>
        <a:ext cx="2915747" cy="14138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5026E-27E8-4D77-BB80-739E4A497CF6}">
      <dsp:nvSpPr>
        <dsp:cNvPr id="0" name=""/>
        <dsp:cNvSpPr/>
      </dsp:nvSpPr>
      <dsp:spPr>
        <a:xfrm>
          <a:off x="1307" y="1411051"/>
          <a:ext cx="3058468" cy="15292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l" defTabSz="1066800">
            <a:lnSpc>
              <a:spcPct val="90000"/>
            </a:lnSpc>
            <a:spcBef>
              <a:spcPct val="0"/>
            </a:spcBef>
            <a:spcAft>
              <a:spcPct val="35000"/>
            </a:spcAft>
            <a:buNone/>
          </a:pPr>
          <a:endParaRPr lang="en-US" sz="2400" kern="1200" dirty="0"/>
        </a:p>
        <a:p>
          <a:pPr marL="0" lvl="0" indent="0" algn="l" defTabSz="1066800">
            <a:lnSpc>
              <a:spcPct val="90000"/>
            </a:lnSpc>
            <a:spcBef>
              <a:spcPct val="0"/>
            </a:spcBef>
            <a:spcAft>
              <a:spcPct val="35000"/>
            </a:spcAft>
            <a:buNone/>
          </a:pPr>
          <a:r>
            <a:rPr lang="en-US" sz="2400" kern="1200" dirty="0"/>
            <a:t>Outside the Workplace	</a:t>
          </a:r>
        </a:p>
      </dsp:txBody>
      <dsp:txXfrm>
        <a:off x="46097" y="1455841"/>
        <a:ext cx="2968888" cy="1439654"/>
      </dsp:txXfrm>
    </dsp:sp>
    <dsp:sp modelId="{100F301B-7963-499C-940A-BEC04CDD4BC0}">
      <dsp:nvSpPr>
        <dsp:cNvPr id="0" name=""/>
        <dsp:cNvSpPr/>
      </dsp:nvSpPr>
      <dsp:spPr>
        <a:xfrm>
          <a:off x="3824393" y="1411051"/>
          <a:ext cx="3058468" cy="15292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Outside of Work Hours</a:t>
          </a:r>
        </a:p>
      </dsp:txBody>
      <dsp:txXfrm>
        <a:off x="3869183" y="1455841"/>
        <a:ext cx="2968888" cy="1439654"/>
      </dsp:txXfrm>
    </dsp:sp>
    <dsp:sp modelId="{DE0CAFB2-DEF2-485C-95ED-4986F62D89AE}">
      <dsp:nvSpPr>
        <dsp:cNvPr id="0" name=""/>
        <dsp:cNvSpPr/>
      </dsp:nvSpPr>
      <dsp:spPr>
        <a:xfrm>
          <a:off x="7647479" y="1411051"/>
          <a:ext cx="3058468" cy="15292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Without use of employer’s equipment or property</a:t>
          </a:r>
        </a:p>
      </dsp:txBody>
      <dsp:txXfrm>
        <a:off x="7692269" y="1455841"/>
        <a:ext cx="2968888" cy="14396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1E462A-9A74-42EF-BDD3-C82698BEBA21}">
      <dsp:nvSpPr>
        <dsp:cNvPr id="0" name=""/>
        <dsp:cNvSpPr/>
      </dsp:nvSpPr>
      <dsp:spPr>
        <a:xfrm>
          <a:off x="718664" y="453902"/>
          <a:ext cx="1955812" cy="1955812"/>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BED39C-EE87-4C60-BB1F-6717435B7E93}">
      <dsp:nvSpPr>
        <dsp:cNvPr id="0" name=""/>
        <dsp:cNvSpPr/>
      </dsp:nvSpPr>
      <dsp:spPr>
        <a:xfrm>
          <a:off x="1135476" y="870714"/>
          <a:ext cx="1122187" cy="1122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22B20A9-0156-4D27-86FB-2E356B4020F3}">
      <dsp:nvSpPr>
        <dsp:cNvPr id="0" name=""/>
        <dsp:cNvSpPr/>
      </dsp:nvSpPr>
      <dsp:spPr>
        <a:xfrm>
          <a:off x="93445"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dirty="0"/>
            <a:t>Meal Periods</a:t>
          </a:r>
        </a:p>
      </dsp:txBody>
      <dsp:txXfrm>
        <a:off x="93445" y="3018902"/>
        <a:ext cx="3206250" cy="720000"/>
      </dsp:txXfrm>
    </dsp:sp>
    <dsp:sp modelId="{1E2A2002-3867-45C0-B95D-F88F619A2F06}">
      <dsp:nvSpPr>
        <dsp:cNvPr id="0" name=""/>
        <dsp:cNvSpPr/>
      </dsp:nvSpPr>
      <dsp:spPr>
        <a:xfrm>
          <a:off x="4486008" y="453902"/>
          <a:ext cx="1955812" cy="1955812"/>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80A1D2-8453-4ED3-A61F-C48D6A853DED}">
      <dsp:nvSpPr>
        <dsp:cNvPr id="0" name=""/>
        <dsp:cNvSpPr/>
      </dsp:nvSpPr>
      <dsp:spPr>
        <a:xfrm>
          <a:off x="4902820" y="870714"/>
          <a:ext cx="1122187" cy="1122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C187ECF-6D60-45DA-BB77-6D943DA89BBB}">
      <dsp:nvSpPr>
        <dsp:cNvPr id="0" name=""/>
        <dsp:cNvSpPr/>
      </dsp:nvSpPr>
      <dsp:spPr>
        <a:xfrm>
          <a:off x="3860789"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dirty="0"/>
            <a:t>Paid and unpaid breaks</a:t>
          </a:r>
        </a:p>
      </dsp:txBody>
      <dsp:txXfrm>
        <a:off x="3860789" y="3018902"/>
        <a:ext cx="3206250" cy="720000"/>
      </dsp:txXfrm>
    </dsp:sp>
    <dsp:sp modelId="{1ACDC6CB-427D-4557-98E4-ED2E6D481FF7}">
      <dsp:nvSpPr>
        <dsp:cNvPr id="0" name=""/>
        <dsp:cNvSpPr/>
      </dsp:nvSpPr>
      <dsp:spPr>
        <a:xfrm>
          <a:off x="8253352" y="453902"/>
          <a:ext cx="1955812" cy="1955812"/>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2076C6-12D6-438A-9273-0B0E01DF298B}">
      <dsp:nvSpPr>
        <dsp:cNvPr id="0" name=""/>
        <dsp:cNvSpPr/>
      </dsp:nvSpPr>
      <dsp:spPr>
        <a:xfrm>
          <a:off x="8670164" y="870714"/>
          <a:ext cx="1122187" cy="1122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B91F6D-4835-49FC-970C-1E1D2D773B3F}">
      <dsp:nvSpPr>
        <dsp:cNvPr id="0" name=""/>
        <dsp:cNvSpPr/>
      </dsp:nvSpPr>
      <dsp:spPr>
        <a:xfrm>
          <a:off x="7628133"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US" sz="2300" kern="1200" dirty="0"/>
            <a:t>Engaged in work</a:t>
          </a:r>
        </a:p>
      </dsp:txBody>
      <dsp:txXfrm>
        <a:off x="7628133" y="3018902"/>
        <a:ext cx="320625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33A3F4-B3DD-42C2-9D10-5B7C77FF6255}">
      <dsp:nvSpPr>
        <dsp:cNvPr id="0" name=""/>
        <dsp:cNvSpPr/>
      </dsp:nvSpPr>
      <dsp:spPr>
        <a:xfrm>
          <a:off x="0" y="1083660"/>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9B906F-6283-417F-85FC-3E797A26FEA1}">
      <dsp:nvSpPr>
        <dsp:cNvPr id="0" name=""/>
        <dsp:cNvSpPr/>
      </dsp:nvSpPr>
      <dsp:spPr>
        <a:xfrm>
          <a:off x="328612" y="1395842"/>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“Employee manifests specific articulable symptoms of impairment” that:</a:t>
          </a:r>
        </a:p>
      </dsp:txBody>
      <dsp:txXfrm>
        <a:off x="383617" y="1450847"/>
        <a:ext cx="2847502" cy="1768010"/>
      </dsp:txXfrm>
    </dsp:sp>
    <dsp:sp modelId="{E62F42C6-8C73-4F8C-851B-B79C70E7CF3B}">
      <dsp:nvSpPr>
        <dsp:cNvPr id="0" name=""/>
        <dsp:cNvSpPr/>
      </dsp:nvSpPr>
      <dsp:spPr>
        <a:xfrm>
          <a:off x="3614737" y="1083660"/>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695B28-81C9-4C2F-9CF2-3C4726D88AF4}">
      <dsp:nvSpPr>
        <dsp:cNvPr id="0" name=""/>
        <dsp:cNvSpPr/>
      </dsp:nvSpPr>
      <dsp:spPr>
        <a:xfrm>
          <a:off x="3943350" y="1395842"/>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Decrease performance of their duties</a:t>
          </a:r>
        </a:p>
      </dsp:txBody>
      <dsp:txXfrm>
        <a:off x="3998355" y="1450847"/>
        <a:ext cx="2847502" cy="1768010"/>
      </dsp:txXfrm>
    </dsp:sp>
    <dsp:sp modelId="{464A333F-A550-4877-B525-0C2DFDD242AA}">
      <dsp:nvSpPr>
        <dsp:cNvPr id="0" name=""/>
        <dsp:cNvSpPr/>
      </dsp:nvSpPr>
      <dsp:spPr>
        <a:xfrm>
          <a:off x="7229475" y="1083660"/>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819802-5902-4DA1-A86D-B84099B1A0BD}">
      <dsp:nvSpPr>
        <dsp:cNvPr id="0" name=""/>
        <dsp:cNvSpPr/>
      </dsp:nvSpPr>
      <dsp:spPr>
        <a:xfrm>
          <a:off x="7558087" y="1395842"/>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Interfere with your obligation to provide a safe workplace</a:t>
          </a:r>
        </a:p>
      </dsp:txBody>
      <dsp:txXfrm>
        <a:off x="7613092" y="1450847"/>
        <a:ext cx="2847502" cy="17680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F9D0F5-EE25-4B05-96C0-4894FDD51C5B}">
      <dsp:nvSpPr>
        <dsp:cNvPr id="0" name=""/>
        <dsp:cNvSpPr/>
      </dsp:nvSpPr>
      <dsp:spPr>
        <a:xfrm>
          <a:off x="51" y="103246"/>
          <a:ext cx="4909510" cy="9792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US" sz="3400" b="1" kern="1200" dirty="0"/>
            <a:t>Pre-Employment Testing</a:t>
          </a:r>
          <a:endParaRPr lang="en-US" sz="3400" kern="1200" dirty="0"/>
        </a:p>
      </dsp:txBody>
      <dsp:txXfrm>
        <a:off x="51" y="103246"/>
        <a:ext cx="4909510" cy="979200"/>
      </dsp:txXfrm>
    </dsp:sp>
    <dsp:sp modelId="{D1118705-5DE0-4653-A279-511599060DE0}">
      <dsp:nvSpPr>
        <dsp:cNvPr id="0" name=""/>
        <dsp:cNvSpPr/>
      </dsp:nvSpPr>
      <dsp:spPr>
        <a:xfrm>
          <a:off x="51" y="1082446"/>
          <a:ext cx="4909510" cy="339925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1356" tIns="181356" rIns="241808" bIns="272034" numCol="1" spcCol="1270" anchor="t" anchorCtr="0">
          <a:noAutofit/>
        </a:bodyPr>
        <a:lstStyle/>
        <a:p>
          <a:pPr marL="285750" lvl="1" indent="-285750" algn="l" defTabSz="1511300">
            <a:lnSpc>
              <a:spcPct val="90000"/>
            </a:lnSpc>
            <a:spcBef>
              <a:spcPct val="0"/>
            </a:spcBef>
            <a:spcAft>
              <a:spcPct val="15000"/>
            </a:spcAft>
            <a:buChar char="•"/>
          </a:pPr>
          <a:r>
            <a:rPr lang="en-US" sz="3400" kern="1200" dirty="0"/>
            <a:t>Not unless state or federal law requires</a:t>
          </a:r>
        </a:p>
        <a:p>
          <a:pPr marL="285750" lvl="1" indent="-285750" algn="l" defTabSz="1511300">
            <a:lnSpc>
              <a:spcPct val="90000"/>
            </a:lnSpc>
            <a:spcBef>
              <a:spcPct val="0"/>
            </a:spcBef>
            <a:spcAft>
              <a:spcPct val="15000"/>
            </a:spcAft>
            <a:buChar char="•"/>
          </a:pPr>
          <a:r>
            <a:rPr lang="en-US" sz="3400" kern="1200" dirty="0"/>
            <a:t>E.g. driving commercial vehicle (federal law requires)</a:t>
          </a:r>
        </a:p>
      </dsp:txBody>
      <dsp:txXfrm>
        <a:off x="51" y="1082446"/>
        <a:ext cx="4909510" cy="3399253"/>
      </dsp:txXfrm>
    </dsp:sp>
    <dsp:sp modelId="{2EE46028-DF83-4CAC-824F-F56A49774E9D}">
      <dsp:nvSpPr>
        <dsp:cNvPr id="0" name=""/>
        <dsp:cNvSpPr/>
      </dsp:nvSpPr>
      <dsp:spPr>
        <a:xfrm>
          <a:off x="5596893" y="103246"/>
          <a:ext cx="4909510" cy="9792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US" sz="3400" b="1" kern="1200" dirty="0"/>
            <a:t>Testing on the Job</a:t>
          </a:r>
          <a:endParaRPr lang="en-US" sz="3400" kern="1200" dirty="0"/>
        </a:p>
      </dsp:txBody>
      <dsp:txXfrm>
        <a:off x="5596893" y="103246"/>
        <a:ext cx="4909510" cy="979200"/>
      </dsp:txXfrm>
    </dsp:sp>
    <dsp:sp modelId="{4CE2DF30-D193-41C6-B86E-37516E809850}">
      <dsp:nvSpPr>
        <dsp:cNvPr id="0" name=""/>
        <dsp:cNvSpPr/>
      </dsp:nvSpPr>
      <dsp:spPr>
        <a:xfrm>
          <a:off x="5596893" y="1082446"/>
          <a:ext cx="4909510" cy="3399253"/>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1356" tIns="181356" rIns="241808" bIns="272034" numCol="1" spcCol="1270" anchor="t" anchorCtr="0">
          <a:noAutofit/>
        </a:bodyPr>
        <a:lstStyle/>
        <a:p>
          <a:pPr marL="285750" lvl="1" indent="-285750" algn="l" defTabSz="1511300">
            <a:lnSpc>
              <a:spcPct val="90000"/>
            </a:lnSpc>
            <a:spcBef>
              <a:spcPct val="0"/>
            </a:spcBef>
            <a:spcAft>
              <a:spcPct val="15000"/>
            </a:spcAft>
            <a:buChar char="•"/>
          </a:pPr>
          <a:r>
            <a:rPr lang="en-US" sz="3400" kern="1200" dirty="0"/>
            <a:t>Cannot use testing to determine if someone is impaired</a:t>
          </a:r>
        </a:p>
        <a:p>
          <a:pPr marL="285750" lvl="1" indent="-285750" algn="l" defTabSz="1511300">
            <a:lnSpc>
              <a:spcPct val="90000"/>
            </a:lnSpc>
            <a:spcBef>
              <a:spcPct val="0"/>
            </a:spcBef>
            <a:spcAft>
              <a:spcPct val="15000"/>
            </a:spcAft>
            <a:buChar char="•"/>
          </a:pPr>
          <a:r>
            <a:rPr lang="en-US" sz="3400" kern="1200" dirty="0"/>
            <a:t>Can test if state/federal law requires drug testing</a:t>
          </a:r>
        </a:p>
      </dsp:txBody>
      <dsp:txXfrm>
        <a:off x="5596893" y="1082446"/>
        <a:ext cx="4909510" cy="339925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0.16972</cdr:x>
      <cdr:y>0.92503</cdr:y>
    </cdr:from>
    <cdr:to>
      <cdr:x>0.24351</cdr:x>
      <cdr:y>1</cdr:y>
    </cdr:to>
    <cdr:sp macro="" textlink="">
      <cdr:nvSpPr>
        <cdr:cNvPr id="2" name="TextBox 1">
          <a:extLst xmlns:a="http://schemas.openxmlformats.org/drawingml/2006/main">
            <a:ext uri="{FF2B5EF4-FFF2-40B4-BE49-F238E27FC236}">
              <a16:creationId xmlns:a16="http://schemas.microsoft.com/office/drawing/2014/main" id="{B7651255-7E0D-BB68-2A41-EC9D02A3B076}"/>
            </a:ext>
          </a:extLst>
        </cdr:cNvPr>
        <cdr:cNvSpPr txBox="1"/>
      </cdr:nvSpPr>
      <cdr:spPr>
        <a:xfrm xmlns:a="http://schemas.openxmlformats.org/drawingml/2006/main">
          <a:off x="1837677" y="3701618"/>
          <a:ext cx="798990" cy="2999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solidFill>
                <a:schemeClr val="bg1"/>
              </a:solidFill>
            </a:rPr>
            <a:t>2020</a:t>
          </a:r>
        </a:p>
      </cdr:txBody>
    </cdr:sp>
  </cdr:relSizeAnchor>
  <cdr:relSizeAnchor xmlns:cdr="http://schemas.openxmlformats.org/drawingml/2006/chartDrawing">
    <cdr:from>
      <cdr:x>0.48843</cdr:x>
      <cdr:y>0.92503</cdr:y>
    </cdr:from>
    <cdr:to>
      <cdr:x>0.56222</cdr:x>
      <cdr:y>0.9792</cdr:y>
    </cdr:to>
    <cdr:sp macro="" textlink="">
      <cdr:nvSpPr>
        <cdr:cNvPr id="3" name="TextBox 1">
          <a:extLst xmlns:a="http://schemas.openxmlformats.org/drawingml/2006/main">
            <a:ext uri="{FF2B5EF4-FFF2-40B4-BE49-F238E27FC236}">
              <a16:creationId xmlns:a16="http://schemas.microsoft.com/office/drawing/2014/main" id="{B48DE116-5AB2-AA04-ABB8-4C0735261B62}"/>
            </a:ext>
          </a:extLst>
        </cdr:cNvPr>
        <cdr:cNvSpPr txBox="1"/>
      </cdr:nvSpPr>
      <cdr:spPr>
        <a:xfrm xmlns:a="http://schemas.openxmlformats.org/drawingml/2006/main">
          <a:off x="5288625" y="3701618"/>
          <a:ext cx="798990" cy="2167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solidFill>
                <a:schemeClr val="bg1"/>
              </a:solidFill>
            </a:rPr>
            <a:t>2021</a:t>
          </a:r>
        </a:p>
      </cdr:txBody>
    </cdr:sp>
  </cdr:relSizeAnchor>
  <cdr:relSizeAnchor xmlns:cdr="http://schemas.openxmlformats.org/drawingml/2006/chartDrawing">
    <cdr:from>
      <cdr:x>0.81196</cdr:x>
      <cdr:y>0.92503</cdr:y>
    </cdr:from>
    <cdr:to>
      <cdr:x>0.88575</cdr:x>
      <cdr:y>0.9792</cdr:y>
    </cdr:to>
    <cdr:sp macro="" textlink="">
      <cdr:nvSpPr>
        <cdr:cNvPr id="4" name="TextBox 1">
          <a:extLst xmlns:a="http://schemas.openxmlformats.org/drawingml/2006/main">
            <a:ext uri="{FF2B5EF4-FFF2-40B4-BE49-F238E27FC236}">
              <a16:creationId xmlns:a16="http://schemas.microsoft.com/office/drawing/2014/main" id="{63F5A9CA-DDD9-6C27-D401-4821D1E74E57}"/>
            </a:ext>
          </a:extLst>
        </cdr:cNvPr>
        <cdr:cNvSpPr txBox="1"/>
      </cdr:nvSpPr>
      <cdr:spPr>
        <a:xfrm xmlns:a="http://schemas.openxmlformats.org/drawingml/2006/main">
          <a:off x="8791752" y="3701618"/>
          <a:ext cx="798990" cy="2167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solidFill>
                <a:schemeClr val="bg1"/>
              </a:solidFill>
            </a:rPr>
            <a:t>2022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6C9F4738-2A7C-4C91-98F8-566EA37FF5C9}" type="datetimeFigureOut">
              <a:rPr lang="en-US" smtClean="0"/>
              <a:t>10/10/2023</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B57CDBBE-9111-417E-BEA7-6000AFC7C2DF}" type="slidenum">
              <a:rPr lang="en-US" smtClean="0"/>
              <a:t>‹#›</a:t>
            </a:fld>
            <a:endParaRPr lang="en-US" dirty="0"/>
          </a:p>
        </p:txBody>
      </p:sp>
    </p:spTree>
    <p:extLst>
      <p:ext uri="{BB962C8B-B14F-4D97-AF65-F5344CB8AC3E}">
        <p14:creationId xmlns:p14="http://schemas.microsoft.com/office/powerpoint/2010/main" val="2594805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7CDBBE-9111-417E-BEA7-6000AFC7C2DF}" type="slidenum">
              <a:rPr lang="en-US" smtClean="0"/>
              <a:t>1</a:t>
            </a:fld>
            <a:endParaRPr lang="en-US" dirty="0"/>
          </a:p>
        </p:txBody>
      </p:sp>
    </p:spTree>
    <p:extLst>
      <p:ext uri="{BB962C8B-B14F-4D97-AF65-F5344CB8AC3E}">
        <p14:creationId xmlns:p14="http://schemas.microsoft.com/office/powerpoint/2010/main" val="679354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Rich will speak more about when federal/state law requires drug testing/drug free zones</a:t>
            </a:r>
          </a:p>
        </p:txBody>
      </p:sp>
      <p:sp>
        <p:nvSpPr>
          <p:cNvPr id="4" name="Slide Number Placeholder 3"/>
          <p:cNvSpPr>
            <a:spLocks noGrp="1"/>
          </p:cNvSpPr>
          <p:nvPr>
            <p:ph type="sldNum" sz="quarter" idx="5"/>
          </p:nvPr>
        </p:nvSpPr>
        <p:spPr/>
        <p:txBody>
          <a:bodyPr/>
          <a:lstStyle/>
          <a:p>
            <a:fld id="{FB8B6D7A-FDF7-49C1-9DDD-F24804FB669B}" type="slidenum">
              <a:rPr lang="en-US" smtClean="0"/>
              <a:t>14</a:t>
            </a:fld>
            <a:endParaRPr lang="en-US" dirty="0"/>
          </a:p>
        </p:txBody>
      </p:sp>
    </p:spTree>
    <p:extLst>
      <p:ext uri="{BB962C8B-B14F-4D97-AF65-F5344CB8AC3E}">
        <p14:creationId xmlns:p14="http://schemas.microsoft.com/office/powerpoint/2010/main" val="1139782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Certified medical marijuana patients = certified as disabled in NY</a:t>
            </a:r>
          </a:p>
          <a:p>
            <a:r>
              <a:rPr lang="en-US" dirty="0"/>
              <a:t>Treated like any other disability</a:t>
            </a:r>
          </a:p>
          <a:p>
            <a:r>
              <a:rPr lang="en-US" dirty="0"/>
              <a:t>Interactive process</a:t>
            </a:r>
          </a:p>
          <a:p>
            <a:endParaRPr lang="en-US" dirty="0"/>
          </a:p>
        </p:txBody>
      </p:sp>
      <p:sp>
        <p:nvSpPr>
          <p:cNvPr id="4" name="Slide Number Placeholder 3"/>
          <p:cNvSpPr>
            <a:spLocks noGrp="1"/>
          </p:cNvSpPr>
          <p:nvPr>
            <p:ph type="sldNum" sz="quarter" idx="5"/>
          </p:nvPr>
        </p:nvSpPr>
        <p:spPr/>
        <p:txBody>
          <a:bodyPr/>
          <a:lstStyle/>
          <a:p>
            <a:fld id="{FB8B6D7A-FDF7-49C1-9DDD-F24804FB669B}" type="slidenum">
              <a:rPr lang="en-US" smtClean="0"/>
              <a:t>15</a:t>
            </a:fld>
            <a:endParaRPr lang="en-US" dirty="0"/>
          </a:p>
        </p:txBody>
      </p:sp>
    </p:spTree>
    <p:extLst>
      <p:ext uri="{BB962C8B-B14F-4D97-AF65-F5344CB8AC3E}">
        <p14:creationId xmlns:p14="http://schemas.microsoft.com/office/powerpoint/2010/main" val="2840453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statute is still pretty new, still waiting for cases with more specific examples to move through the courts</a:t>
            </a:r>
          </a:p>
          <a:p>
            <a:endParaRPr lang="en-US" dirty="0"/>
          </a:p>
          <a:p>
            <a:r>
              <a:rPr lang="en-US" dirty="0"/>
              <a:t>Main concern has to be safety. </a:t>
            </a:r>
          </a:p>
          <a:p>
            <a:r>
              <a:rPr lang="en-US" dirty="0"/>
              <a:t>If you think an employee is creating a dangerous/hazardous condition, send him home for the day.</a:t>
            </a:r>
          </a:p>
          <a:p>
            <a:r>
              <a:rPr lang="en-US" dirty="0"/>
              <a:t>Document your file as to who, what, where, when with specific information.</a:t>
            </a:r>
          </a:p>
        </p:txBody>
      </p:sp>
      <p:sp>
        <p:nvSpPr>
          <p:cNvPr id="4" name="Slide Number Placeholder 3"/>
          <p:cNvSpPr>
            <a:spLocks noGrp="1"/>
          </p:cNvSpPr>
          <p:nvPr>
            <p:ph type="sldNum" sz="quarter" idx="5"/>
          </p:nvPr>
        </p:nvSpPr>
        <p:spPr/>
        <p:txBody>
          <a:bodyPr/>
          <a:lstStyle/>
          <a:p>
            <a:fld id="{B57CDBBE-9111-417E-BEA7-6000AFC7C2DF}" type="slidenum">
              <a:rPr lang="en-US" smtClean="0"/>
              <a:t>16</a:t>
            </a:fld>
            <a:endParaRPr lang="en-US" dirty="0"/>
          </a:p>
        </p:txBody>
      </p:sp>
    </p:spTree>
    <p:extLst>
      <p:ext uri="{BB962C8B-B14F-4D97-AF65-F5344CB8AC3E}">
        <p14:creationId xmlns:p14="http://schemas.microsoft.com/office/powerpoint/2010/main" val="2708455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a:t>Wage disclosure:  any job posting – internal or external, for jobs that will be physically performed in NYS, and workers outside NYS who report to supervisor in NYS, list min and max pay ranges</a:t>
            </a:r>
          </a:p>
          <a:p>
            <a:pPr marL="228600" indent="-228600">
              <a:buAutoNum type="alphaLcPeriod"/>
            </a:pPr>
            <a:r>
              <a:rPr lang="en-US" dirty="0"/>
              <a:t>Sex harassment policy</a:t>
            </a:r>
          </a:p>
          <a:p>
            <a:pPr marL="228600" indent="-228600">
              <a:buAutoNum type="alphaLcPeriod"/>
            </a:pPr>
            <a:r>
              <a:rPr lang="en-US" dirty="0"/>
              <a:t>Whistleblower protections: law now protects ees and ind Ks from raising concerns about any activity, policy or practice, proof of actual violation of law no longer necessary</a:t>
            </a:r>
          </a:p>
          <a:p>
            <a:pPr marL="228600" indent="-228600">
              <a:buAutoNum type="alphaLcPeriod"/>
            </a:pPr>
            <a:r>
              <a:rPr lang="en-US" dirty="0"/>
              <a:t>Nursing mother accommodations:  must designate room or location to express breast milk, not a restroom</a:t>
            </a:r>
          </a:p>
          <a:p>
            <a:pPr marL="228600" indent="-228600">
              <a:buAutoNum type="alphaLcPeriod"/>
            </a:pPr>
            <a:r>
              <a:rPr lang="en-US" dirty="0"/>
              <a:t>Social media privacy</a:t>
            </a:r>
          </a:p>
          <a:p>
            <a:r>
              <a:rPr lang="en-US" dirty="0"/>
              <a:t>f. Notice of unemployment benefits – any reduction in hours resulting in total or partial unemployment – whether they resign or are terminated</a:t>
            </a:r>
          </a:p>
          <a:p>
            <a:r>
              <a:rPr lang="en-US" dirty="0"/>
              <a:t>g.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B57CDBBE-9111-417E-BEA7-6000AFC7C2DF}" type="slidenum">
              <a:rPr lang="en-US" smtClean="0"/>
              <a:t>18</a:t>
            </a:fld>
            <a:endParaRPr lang="en-US" dirty="0"/>
          </a:p>
        </p:txBody>
      </p:sp>
    </p:spTree>
    <p:extLst>
      <p:ext uri="{BB962C8B-B14F-4D97-AF65-F5344CB8AC3E}">
        <p14:creationId xmlns:p14="http://schemas.microsoft.com/office/powerpoint/2010/main" val="1862994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Filing of discrimination claims with the Division of Human Rights and in court have increased exponentially over the past year </a:t>
            </a:r>
          </a:p>
        </p:txBody>
      </p:sp>
      <p:sp>
        <p:nvSpPr>
          <p:cNvPr id="4" name="Slide Number Placeholder 3"/>
          <p:cNvSpPr>
            <a:spLocks noGrp="1"/>
          </p:cNvSpPr>
          <p:nvPr>
            <p:ph type="sldNum" sz="quarter" idx="5"/>
          </p:nvPr>
        </p:nvSpPr>
        <p:spPr/>
        <p:txBody>
          <a:bodyPr/>
          <a:lstStyle/>
          <a:p>
            <a:fld id="{B57CDBBE-9111-417E-BEA7-6000AFC7C2DF}" type="slidenum">
              <a:rPr lang="en-US" smtClean="0"/>
              <a:t>3</a:t>
            </a:fld>
            <a:endParaRPr lang="en-US" dirty="0"/>
          </a:p>
        </p:txBody>
      </p:sp>
    </p:spTree>
    <p:extLst>
      <p:ext uri="{BB962C8B-B14F-4D97-AF65-F5344CB8AC3E}">
        <p14:creationId xmlns:p14="http://schemas.microsoft.com/office/powerpoint/2010/main" val="423706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r>
              <a:rPr lang="en-US" b="0" dirty="0"/>
              <a:t>Division of Human Rights – NYS administrative agency that processes discrim claims</a:t>
            </a:r>
          </a:p>
          <a:p>
            <a:r>
              <a:rPr lang="en-US" b="0" dirty="0"/>
              <a:t>Instead of filing a lawsuit in court</a:t>
            </a:r>
          </a:p>
          <a:p>
            <a:r>
              <a:rPr lang="en-US" b="0" dirty="0"/>
              <a:t>DHR attributes to new law requiring sex harassment training</a:t>
            </a:r>
          </a:p>
          <a:p>
            <a:r>
              <a:rPr lang="en-US" b="0" dirty="0"/>
              <a:t>I believe it also has to do with pandemic-era changes to the process </a:t>
            </a:r>
          </a:p>
        </p:txBody>
      </p:sp>
    </p:spTree>
    <p:extLst>
      <p:ext uri="{BB962C8B-B14F-4D97-AF65-F5344CB8AC3E}">
        <p14:creationId xmlns:p14="http://schemas.microsoft.com/office/powerpoint/2010/main" val="2311268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Harassment – new standard as of Oct. 11, 2019 – </a:t>
            </a:r>
          </a:p>
          <a:p>
            <a:r>
              <a:rPr lang="en-US" dirty="0"/>
              <a:t>subject an individual to inferior terms, conditions or privileges of employment</a:t>
            </a:r>
          </a:p>
          <a:p>
            <a:r>
              <a:rPr lang="en-US" dirty="0"/>
              <a:t>More than petty slights/trivial inconveniences</a:t>
            </a:r>
          </a:p>
          <a:p>
            <a:endParaRPr lang="en-US" dirty="0"/>
          </a:p>
        </p:txBody>
      </p:sp>
      <p:sp>
        <p:nvSpPr>
          <p:cNvPr id="4" name="Slide Number Placeholder 3"/>
          <p:cNvSpPr>
            <a:spLocks noGrp="1"/>
          </p:cNvSpPr>
          <p:nvPr>
            <p:ph type="sldNum" sz="quarter" idx="5"/>
          </p:nvPr>
        </p:nvSpPr>
        <p:spPr/>
        <p:txBody>
          <a:bodyPr/>
          <a:lstStyle/>
          <a:p>
            <a:fld id="{B57CDBBE-9111-417E-BEA7-6000AFC7C2DF}" type="slidenum">
              <a:rPr lang="en-US" smtClean="0"/>
              <a:t>6</a:t>
            </a:fld>
            <a:endParaRPr lang="en-US" dirty="0"/>
          </a:p>
        </p:txBody>
      </p:sp>
    </p:spTree>
    <p:extLst>
      <p:ext uri="{BB962C8B-B14F-4D97-AF65-F5344CB8AC3E}">
        <p14:creationId xmlns:p14="http://schemas.microsoft.com/office/powerpoint/2010/main" val="3172268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means if they are at the workplace, during work hours, or using company equipment, you can impose discipline</a:t>
            </a:r>
          </a:p>
        </p:txBody>
      </p:sp>
      <p:sp>
        <p:nvSpPr>
          <p:cNvPr id="4" name="Slide Number Placeholder 3"/>
          <p:cNvSpPr>
            <a:spLocks noGrp="1"/>
          </p:cNvSpPr>
          <p:nvPr>
            <p:ph type="sldNum" sz="quarter" idx="5"/>
          </p:nvPr>
        </p:nvSpPr>
        <p:spPr/>
        <p:txBody>
          <a:bodyPr/>
          <a:lstStyle/>
          <a:p>
            <a:fld id="{B57CDBBE-9111-417E-BEA7-6000AFC7C2DF}" type="slidenum">
              <a:rPr lang="en-US" smtClean="0"/>
              <a:t>8</a:t>
            </a:fld>
            <a:endParaRPr lang="en-US" dirty="0"/>
          </a:p>
        </p:txBody>
      </p:sp>
    </p:spTree>
    <p:extLst>
      <p:ext uri="{BB962C8B-B14F-4D97-AF65-F5344CB8AC3E}">
        <p14:creationId xmlns:p14="http://schemas.microsoft.com/office/powerpoint/2010/main" val="3551615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the same as work hours for purposes of calculating compensation</a:t>
            </a:r>
          </a:p>
          <a:p>
            <a:r>
              <a:rPr lang="en-US" dirty="0"/>
              <a:t>Even if the employee leaves the worksite, still work hours</a:t>
            </a:r>
          </a:p>
          <a:p>
            <a:r>
              <a:rPr lang="en-US" dirty="0"/>
              <a:t>Includes on call time</a:t>
            </a:r>
          </a:p>
        </p:txBody>
      </p:sp>
      <p:sp>
        <p:nvSpPr>
          <p:cNvPr id="4" name="Slide Number Placeholder 3"/>
          <p:cNvSpPr>
            <a:spLocks noGrp="1"/>
          </p:cNvSpPr>
          <p:nvPr>
            <p:ph type="sldNum" sz="quarter" idx="5"/>
          </p:nvPr>
        </p:nvSpPr>
        <p:spPr/>
        <p:txBody>
          <a:bodyPr/>
          <a:lstStyle/>
          <a:p>
            <a:fld id="{FB8B6D7A-FDF7-49C1-9DDD-F24804FB669B}" type="slidenum">
              <a:rPr lang="en-US" smtClean="0"/>
              <a:t>10</a:t>
            </a:fld>
            <a:endParaRPr lang="en-US" dirty="0"/>
          </a:p>
        </p:txBody>
      </p:sp>
    </p:spTree>
    <p:extLst>
      <p:ext uri="{BB962C8B-B14F-4D97-AF65-F5344CB8AC3E}">
        <p14:creationId xmlns:p14="http://schemas.microsoft.com/office/powerpoint/2010/main" val="2132135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Prohibit possession at the workplace:</a:t>
            </a:r>
          </a:p>
          <a:p>
            <a:r>
              <a:rPr lang="en-US" dirty="0"/>
              <a:t>Workplace includes </a:t>
            </a:r>
          </a:p>
          <a:p>
            <a:endParaRPr lang="en-US" dirty="0"/>
          </a:p>
          <a:p>
            <a:r>
              <a:rPr lang="en-US" b="1" dirty="0"/>
              <a:t>Remote: </a:t>
            </a:r>
            <a:r>
              <a:rPr lang="en-US" dirty="0"/>
              <a:t>unless employee is exhibiting symptoms of being under the influence at work</a:t>
            </a:r>
          </a:p>
        </p:txBody>
      </p:sp>
      <p:sp>
        <p:nvSpPr>
          <p:cNvPr id="4" name="Slide Number Placeholder 3"/>
          <p:cNvSpPr>
            <a:spLocks noGrp="1"/>
          </p:cNvSpPr>
          <p:nvPr>
            <p:ph type="sldNum" sz="quarter" idx="5"/>
          </p:nvPr>
        </p:nvSpPr>
        <p:spPr/>
        <p:txBody>
          <a:bodyPr/>
          <a:lstStyle/>
          <a:p>
            <a:fld id="{FB8B6D7A-FDF7-49C1-9DDD-F24804FB669B}" type="slidenum">
              <a:rPr lang="en-US" smtClean="0"/>
              <a:t>11</a:t>
            </a:fld>
            <a:endParaRPr lang="en-US" dirty="0"/>
          </a:p>
        </p:txBody>
      </p:sp>
    </p:spTree>
    <p:extLst>
      <p:ext uri="{BB962C8B-B14F-4D97-AF65-F5344CB8AC3E}">
        <p14:creationId xmlns:p14="http://schemas.microsoft.com/office/powerpoint/2010/main" val="3501171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send them home, terminate employment, or take any other action you deem appropriate</a:t>
            </a:r>
          </a:p>
          <a:p>
            <a:r>
              <a:rPr lang="en-US" dirty="0"/>
              <a:t>Document the symptoms, witnesses, any information you have to support your belief employee was using during work hours or on premises</a:t>
            </a:r>
          </a:p>
        </p:txBody>
      </p:sp>
      <p:sp>
        <p:nvSpPr>
          <p:cNvPr id="4" name="Slide Number Placeholder 3"/>
          <p:cNvSpPr>
            <a:spLocks noGrp="1"/>
          </p:cNvSpPr>
          <p:nvPr>
            <p:ph type="sldNum" sz="quarter" idx="5"/>
          </p:nvPr>
        </p:nvSpPr>
        <p:spPr/>
        <p:txBody>
          <a:bodyPr/>
          <a:lstStyle/>
          <a:p>
            <a:fld id="{FB8B6D7A-FDF7-49C1-9DDD-F24804FB669B}" type="slidenum">
              <a:rPr lang="en-US" smtClean="0"/>
              <a:t>12</a:t>
            </a:fld>
            <a:endParaRPr lang="en-US" dirty="0"/>
          </a:p>
        </p:txBody>
      </p:sp>
    </p:spTree>
    <p:extLst>
      <p:ext uri="{BB962C8B-B14F-4D97-AF65-F5344CB8AC3E}">
        <p14:creationId xmlns:p14="http://schemas.microsoft.com/office/powerpoint/2010/main" val="2392992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Cannot have a general policy drug testing every employee as a condition for employment</a:t>
            </a:r>
          </a:p>
          <a:p>
            <a:pPr marL="171450" indent="-171450">
              <a:buFont typeface="Arial" panose="020B0604020202020204" pitchFamily="34" charset="0"/>
              <a:buChar char="•"/>
            </a:pPr>
            <a:r>
              <a:rPr lang="en-US" dirty="0"/>
              <a:t>E.g. if you have office staff, cannot require drug tests as condition of employment prior to hiring, or conduct random drug tests where they do not meet the conditions of being under the influence at work</a:t>
            </a:r>
          </a:p>
          <a:p>
            <a:pPr marL="171450" indent="-171450">
              <a:buFont typeface="Arial" panose="020B0604020202020204" pitchFamily="34" charset="0"/>
              <a:buChar char="•"/>
            </a:pPr>
            <a:r>
              <a:rPr lang="en-US" dirty="0"/>
              <a:t>Exception:  if state or federal law requires pre-employment testing</a:t>
            </a:r>
          </a:p>
          <a:p>
            <a:pPr marL="0" indent="0">
              <a:buFont typeface="Arial" panose="020B0604020202020204" pitchFamily="34" charset="0"/>
              <a:buNone/>
            </a:pPr>
            <a:r>
              <a:rPr lang="en-US" dirty="0"/>
              <a:t>Testing on the job</a:t>
            </a:r>
          </a:p>
          <a:p>
            <a:pPr marL="171450" indent="-171450">
              <a:buFont typeface="Arial" panose="020B0604020202020204" pitchFamily="34" charset="0"/>
              <a:buChar char="•"/>
            </a:pPr>
            <a:r>
              <a:rPr lang="en-US" dirty="0"/>
              <a:t>Not to determine if impaired</a:t>
            </a:r>
          </a:p>
          <a:p>
            <a:pPr marL="171450" indent="-171450">
              <a:buFont typeface="Arial" panose="020B0604020202020204" pitchFamily="34" charset="0"/>
              <a:buChar char="•"/>
            </a:pPr>
            <a:r>
              <a:rPr lang="en-US" dirty="0"/>
              <a:t>Yes if state/federal law requires it</a:t>
            </a:r>
            <a:br>
              <a:rPr lang="en-US" dirty="0"/>
            </a:br>
            <a:endParaRPr lang="en-US" dirty="0"/>
          </a:p>
        </p:txBody>
      </p:sp>
      <p:sp>
        <p:nvSpPr>
          <p:cNvPr id="4" name="Slide Number Placeholder 3"/>
          <p:cNvSpPr>
            <a:spLocks noGrp="1"/>
          </p:cNvSpPr>
          <p:nvPr>
            <p:ph type="sldNum" sz="quarter" idx="5"/>
          </p:nvPr>
        </p:nvSpPr>
        <p:spPr/>
        <p:txBody>
          <a:bodyPr/>
          <a:lstStyle/>
          <a:p>
            <a:fld id="{FB8B6D7A-FDF7-49C1-9DDD-F24804FB669B}" type="slidenum">
              <a:rPr lang="en-US" smtClean="0"/>
              <a:t>13</a:t>
            </a:fld>
            <a:endParaRPr lang="en-US" dirty="0"/>
          </a:p>
        </p:txBody>
      </p:sp>
    </p:spTree>
    <p:extLst>
      <p:ext uri="{BB962C8B-B14F-4D97-AF65-F5344CB8AC3E}">
        <p14:creationId xmlns:p14="http://schemas.microsoft.com/office/powerpoint/2010/main" val="1782362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2D99F-5813-4734-897C-04A3CB9DA23C}"/>
              </a:ext>
            </a:extLst>
          </p:cNvPr>
          <p:cNvSpPr>
            <a:spLocks noGrp="1"/>
          </p:cNvSpPr>
          <p:nvPr>
            <p:ph type="ctrTitle"/>
          </p:nvPr>
        </p:nvSpPr>
        <p:spPr>
          <a:xfrm>
            <a:off x="1524000" y="1122363"/>
            <a:ext cx="9144000" cy="2387600"/>
          </a:xfrm>
        </p:spPr>
        <p:txBody>
          <a:bodyPr anchor="b"/>
          <a:lstStyle>
            <a:lvl1pPr algn="ctr">
              <a:defRPr sz="6000" b="1">
                <a:solidFill>
                  <a:schemeClr val="bg1"/>
                </a:solidFill>
                <a:latin typeface="Calisto MT" panose="02040603050505030304" pitchFamily="18" charset="0"/>
              </a:defRPr>
            </a:lvl1pPr>
          </a:lstStyle>
          <a:p>
            <a:r>
              <a:rPr lang="en-US" dirty="0"/>
              <a:t>Click to edit Master title style</a:t>
            </a:r>
          </a:p>
        </p:txBody>
      </p:sp>
      <p:sp>
        <p:nvSpPr>
          <p:cNvPr id="3" name="Subtitle 2">
            <a:extLst>
              <a:ext uri="{FF2B5EF4-FFF2-40B4-BE49-F238E27FC236}">
                <a16:creationId xmlns:a16="http://schemas.microsoft.com/office/drawing/2014/main" id="{CA463814-18D5-4E6F-A465-2490D383F8A4}"/>
              </a:ext>
            </a:extLst>
          </p:cNvPr>
          <p:cNvSpPr>
            <a:spLocks noGrp="1"/>
          </p:cNvSpPr>
          <p:nvPr>
            <p:ph type="subTitle" idx="1"/>
          </p:nvPr>
        </p:nvSpPr>
        <p:spPr>
          <a:xfrm>
            <a:off x="1524000" y="3602038"/>
            <a:ext cx="9144000" cy="1655762"/>
          </a:xfrm>
        </p:spPr>
        <p:txBody>
          <a:bodyPr/>
          <a:lstStyle>
            <a:lvl1pPr marL="0" indent="0" algn="ctr">
              <a:buNone/>
              <a:defRPr sz="2400">
                <a:latin typeface="Calisto MT" panose="020406030505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AC6EC1E-755F-4077-BB08-A157BFCACA14}"/>
              </a:ext>
            </a:extLst>
          </p:cNvPr>
          <p:cNvSpPr>
            <a:spLocks noGrp="1"/>
          </p:cNvSpPr>
          <p:nvPr>
            <p:ph type="dt" sz="half" idx="10"/>
          </p:nvPr>
        </p:nvSpPr>
        <p:spPr/>
        <p:txBody>
          <a:bodyPr/>
          <a:lstStyle/>
          <a:p>
            <a:fld id="{B2B32B60-B848-4551-9048-B5D65E9AEA4F}" type="datetimeFigureOut">
              <a:rPr lang="en-US" smtClean="0"/>
              <a:t>10/10/2023</a:t>
            </a:fld>
            <a:endParaRPr lang="en-US" dirty="0"/>
          </a:p>
        </p:txBody>
      </p:sp>
      <p:sp>
        <p:nvSpPr>
          <p:cNvPr id="5" name="Footer Placeholder 4">
            <a:extLst>
              <a:ext uri="{FF2B5EF4-FFF2-40B4-BE49-F238E27FC236}">
                <a16:creationId xmlns:a16="http://schemas.microsoft.com/office/drawing/2014/main" id="{8991DCD8-F9C8-40AA-8249-827B6306B8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A56BC28-0E43-43FC-85B1-02FFA7B43A6F}"/>
              </a:ext>
            </a:extLst>
          </p:cNvPr>
          <p:cNvSpPr>
            <a:spLocks noGrp="1"/>
          </p:cNvSpPr>
          <p:nvPr>
            <p:ph type="sldNum" sz="quarter" idx="12"/>
          </p:nvPr>
        </p:nvSpPr>
        <p:spPr/>
        <p:txBody>
          <a:bodyPr/>
          <a:lstStyle/>
          <a:p>
            <a:fld id="{F9238F91-BEA2-4D9E-A1F8-3006468424D4}" type="slidenum">
              <a:rPr lang="en-US" smtClean="0"/>
              <a:t>‹#›</a:t>
            </a:fld>
            <a:endParaRPr lang="en-US" dirty="0"/>
          </a:p>
        </p:txBody>
      </p:sp>
    </p:spTree>
    <p:extLst>
      <p:ext uri="{BB962C8B-B14F-4D97-AF65-F5344CB8AC3E}">
        <p14:creationId xmlns:p14="http://schemas.microsoft.com/office/powerpoint/2010/main" val="3872764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846B9-E740-4811-BD27-80FF85E6D0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26AAB4-8FC4-4126-BB81-DA19E1C76C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31BC17-59FC-4E85-BCDE-C72817384188}"/>
              </a:ext>
            </a:extLst>
          </p:cNvPr>
          <p:cNvSpPr>
            <a:spLocks noGrp="1"/>
          </p:cNvSpPr>
          <p:nvPr>
            <p:ph type="dt" sz="half" idx="10"/>
          </p:nvPr>
        </p:nvSpPr>
        <p:spPr/>
        <p:txBody>
          <a:bodyPr/>
          <a:lstStyle/>
          <a:p>
            <a:fld id="{B2B32B60-B848-4551-9048-B5D65E9AEA4F}" type="datetimeFigureOut">
              <a:rPr lang="en-US" smtClean="0"/>
              <a:t>10/10/2023</a:t>
            </a:fld>
            <a:endParaRPr lang="en-US" dirty="0"/>
          </a:p>
        </p:txBody>
      </p:sp>
      <p:sp>
        <p:nvSpPr>
          <p:cNvPr id="5" name="Footer Placeholder 4">
            <a:extLst>
              <a:ext uri="{FF2B5EF4-FFF2-40B4-BE49-F238E27FC236}">
                <a16:creationId xmlns:a16="http://schemas.microsoft.com/office/drawing/2014/main" id="{31FF3593-F135-477C-AB12-BA60B783EC4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4D3497-8F5F-48C3-A2C2-45B59F186585}"/>
              </a:ext>
            </a:extLst>
          </p:cNvPr>
          <p:cNvSpPr>
            <a:spLocks noGrp="1"/>
          </p:cNvSpPr>
          <p:nvPr>
            <p:ph type="sldNum" sz="quarter" idx="12"/>
          </p:nvPr>
        </p:nvSpPr>
        <p:spPr/>
        <p:txBody>
          <a:bodyPr/>
          <a:lstStyle/>
          <a:p>
            <a:fld id="{F9238F91-BEA2-4D9E-A1F8-3006468424D4}" type="slidenum">
              <a:rPr lang="en-US" smtClean="0"/>
              <a:t>‹#›</a:t>
            </a:fld>
            <a:endParaRPr lang="en-US" dirty="0"/>
          </a:p>
        </p:txBody>
      </p:sp>
    </p:spTree>
    <p:extLst>
      <p:ext uri="{BB962C8B-B14F-4D97-AF65-F5344CB8AC3E}">
        <p14:creationId xmlns:p14="http://schemas.microsoft.com/office/powerpoint/2010/main" val="543480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F0754C-FBC2-4F20-B279-96C390DEA3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BE905-15DF-47ED-A0FC-D7DD5A8FD5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461C9B-9B52-43EA-9983-C36FD3602296}"/>
              </a:ext>
            </a:extLst>
          </p:cNvPr>
          <p:cNvSpPr>
            <a:spLocks noGrp="1"/>
          </p:cNvSpPr>
          <p:nvPr>
            <p:ph type="dt" sz="half" idx="10"/>
          </p:nvPr>
        </p:nvSpPr>
        <p:spPr/>
        <p:txBody>
          <a:bodyPr/>
          <a:lstStyle/>
          <a:p>
            <a:fld id="{B2B32B60-B848-4551-9048-B5D65E9AEA4F}" type="datetimeFigureOut">
              <a:rPr lang="en-US" smtClean="0"/>
              <a:t>10/10/2023</a:t>
            </a:fld>
            <a:endParaRPr lang="en-US" dirty="0"/>
          </a:p>
        </p:txBody>
      </p:sp>
      <p:sp>
        <p:nvSpPr>
          <p:cNvPr id="5" name="Footer Placeholder 4">
            <a:extLst>
              <a:ext uri="{FF2B5EF4-FFF2-40B4-BE49-F238E27FC236}">
                <a16:creationId xmlns:a16="http://schemas.microsoft.com/office/drawing/2014/main" id="{D99E831D-0944-445A-849F-CEDA12FA6D8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F073244-0C63-4362-AA66-EEF1832DAE59}"/>
              </a:ext>
            </a:extLst>
          </p:cNvPr>
          <p:cNvSpPr>
            <a:spLocks noGrp="1"/>
          </p:cNvSpPr>
          <p:nvPr>
            <p:ph type="sldNum" sz="quarter" idx="12"/>
          </p:nvPr>
        </p:nvSpPr>
        <p:spPr/>
        <p:txBody>
          <a:bodyPr/>
          <a:lstStyle/>
          <a:p>
            <a:fld id="{F9238F91-BEA2-4D9E-A1F8-3006468424D4}" type="slidenum">
              <a:rPr lang="en-US" smtClean="0"/>
              <a:t>‹#›</a:t>
            </a:fld>
            <a:endParaRPr lang="en-US" dirty="0"/>
          </a:p>
        </p:txBody>
      </p:sp>
    </p:spTree>
    <p:extLst>
      <p:ext uri="{BB962C8B-B14F-4D97-AF65-F5344CB8AC3E}">
        <p14:creationId xmlns:p14="http://schemas.microsoft.com/office/powerpoint/2010/main" val="124013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D70D8-A7E4-46CE-A900-F95B88071A78}"/>
              </a:ext>
            </a:extLst>
          </p:cNvPr>
          <p:cNvSpPr>
            <a:spLocks noGrp="1"/>
          </p:cNvSpPr>
          <p:nvPr>
            <p:ph type="title"/>
          </p:nvPr>
        </p:nvSpPr>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B8DB526B-62F9-4BD9-8727-8A7C125AA9DE}"/>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766FB2-049C-43A5-B462-9C04A7BF9F41}"/>
              </a:ext>
            </a:extLst>
          </p:cNvPr>
          <p:cNvSpPr>
            <a:spLocks noGrp="1"/>
          </p:cNvSpPr>
          <p:nvPr>
            <p:ph type="dt" sz="half" idx="10"/>
          </p:nvPr>
        </p:nvSpPr>
        <p:spPr/>
        <p:txBody>
          <a:bodyPr/>
          <a:lstStyle/>
          <a:p>
            <a:fld id="{B2B32B60-B848-4551-9048-B5D65E9AEA4F}" type="datetimeFigureOut">
              <a:rPr lang="en-US" smtClean="0"/>
              <a:t>10/10/2023</a:t>
            </a:fld>
            <a:endParaRPr lang="en-US" dirty="0"/>
          </a:p>
        </p:txBody>
      </p:sp>
      <p:sp>
        <p:nvSpPr>
          <p:cNvPr id="5" name="Footer Placeholder 4">
            <a:extLst>
              <a:ext uri="{FF2B5EF4-FFF2-40B4-BE49-F238E27FC236}">
                <a16:creationId xmlns:a16="http://schemas.microsoft.com/office/drawing/2014/main" id="{760363B8-A197-4B7A-9DD7-BF659AC7E0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56E8DA-84DF-4FA5-8CB9-18600533EAEB}"/>
              </a:ext>
            </a:extLst>
          </p:cNvPr>
          <p:cNvSpPr>
            <a:spLocks noGrp="1"/>
          </p:cNvSpPr>
          <p:nvPr>
            <p:ph type="sldNum" sz="quarter" idx="12"/>
          </p:nvPr>
        </p:nvSpPr>
        <p:spPr/>
        <p:txBody>
          <a:bodyPr/>
          <a:lstStyle/>
          <a:p>
            <a:fld id="{F9238F91-BEA2-4D9E-A1F8-3006468424D4}" type="slidenum">
              <a:rPr lang="en-US" smtClean="0"/>
              <a:t>‹#›</a:t>
            </a:fld>
            <a:endParaRPr lang="en-US" dirty="0"/>
          </a:p>
        </p:txBody>
      </p:sp>
      <p:cxnSp>
        <p:nvCxnSpPr>
          <p:cNvPr id="7" name="Straight Connector 6">
            <a:extLst>
              <a:ext uri="{FF2B5EF4-FFF2-40B4-BE49-F238E27FC236}">
                <a16:creationId xmlns:a16="http://schemas.microsoft.com/office/drawing/2014/main" id="{E5E98BCA-C747-477A-A3FD-F8E796B6EA90}"/>
              </a:ext>
            </a:extLst>
          </p:cNvPr>
          <p:cNvCxnSpPr>
            <a:cxnSpLocks/>
          </p:cNvCxnSpPr>
          <p:nvPr userDrawn="1"/>
        </p:nvCxnSpPr>
        <p:spPr>
          <a:xfrm>
            <a:off x="2051858" y="1418806"/>
            <a:ext cx="7772400" cy="0"/>
          </a:xfrm>
          <a:prstGeom prst="line">
            <a:avLst/>
          </a:prstGeom>
          <a:ln w="19050">
            <a:solidFill>
              <a:srgbClr val="E76C2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393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84440-DFA7-47F2-9B32-FF98628811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C1589B-4E7C-49D5-A8DB-05606EA79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4E5E5F-2302-40FC-A137-595D9A0B3885}"/>
              </a:ext>
            </a:extLst>
          </p:cNvPr>
          <p:cNvSpPr>
            <a:spLocks noGrp="1"/>
          </p:cNvSpPr>
          <p:nvPr>
            <p:ph type="dt" sz="half" idx="10"/>
          </p:nvPr>
        </p:nvSpPr>
        <p:spPr/>
        <p:txBody>
          <a:bodyPr/>
          <a:lstStyle/>
          <a:p>
            <a:fld id="{B2B32B60-B848-4551-9048-B5D65E9AEA4F}" type="datetimeFigureOut">
              <a:rPr lang="en-US" smtClean="0"/>
              <a:t>10/10/2023</a:t>
            </a:fld>
            <a:endParaRPr lang="en-US" dirty="0"/>
          </a:p>
        </p:txBody>
      </p:sp>
      <p:sp>
        <p:nvSpPr>
          <p:cNvPr id="5" name="Footer Placeholder 4">
            <a:extLst>
              <a:ext uri="{FF2B5EF4-FFF2-40B4-BE49-F238E27FC236}">
                <a16:creationId xmlns:a16="http://schemas.microsoft.com/office/drawing/2014/main" id="{A17B8D9F-AC86-4885-B470-A95B0A5C43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12F10A3-7EBD-43B2-A136-DF5B9F61905D}"/>
              </a:ext>
            </a:extLst>
          </p:cNvPr>
          <p:cNvSpPr>
            <a:spLocks noGrp="1"/>
          </p:cNvSpPr>
          <p:nvPr>
            <p:ph type="sldNum" sz="quarter" idx="12"/>
          </p:nvPr>
        </p:nvSpPr>
        <p:spPr/>
        <p:txBody>
          <a:bodyPr/>
          <a:lstStyle/>
          <a:p>
            <a:fld id="{F9238F91-BEA2-4D9E-A1F8-3006468424D4}" type="slidenum">
              <a:rPr lang="en-US" smtClean="0"/>
              <a:t>‹#›</a:t>
            </a:fld>
            <a:endParaRPr lang="en-US" dirty="0"/>
          </a:p>
        </p:txBody>
      </p:sp>
    </p:spTree>
    <p:extLst>
      <p:ext uri="{BB962C8B-B14F-4D97-AF65-F5344CB8AC3E}">
        <p14:creationId xmlns:p14="http://schemas.microsoft.com/office/powerpoint/2010/main" val="247938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131FA-956E-4845-BA9A-86CE445272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45BEF1-EEB2-4C72-A0AD-2704D67401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46B568-4259-48EF-9B5F-CF3AB7C5B3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B692E4-567A-4BC7-BEF4-E62A69A1FA87}"/>
              </a:ext>
            </a:extLst>
          </p:cNvPr>
          <p:cNvSpPr>
            <a:spLocks noGrp="1"/>
          </p:cNvSpPr>
          <p:nvPr>
            <p:ph type="dt" sz="half" idx="10"/>
          </p:nvPr>
        </p:nvSpPr>
        <p:spPr/>
        <p:txBody>
          <a:bodyPr/>
          <a:lstStyle/>
          <a:p>
            <a:fld id="{B2B32B60-B848-4551-9048-B5D65E9AEA4F}" type="datetimeFigureOut">
              <a:rPr lang="en-US" smtClean="0"/>
              <a:t>10/10/2023</a:t>
            </a:fld>
            <a:endParaRPr lang="en-US" dirty="0"/>
          </a:p>
        </p:txBody>
      </p:sp>
      <p:sp>
        <p:nvSpPr>
          <p:cNvPr id="6" name="Footer Placeholder 5">
            <a:extLst>
              <a:ext uri="{FF2B5EF4-FFF2-40B4-BE49-F238E27FC236}">
                <a16:creationId xmlns:a16="http://schemas.microsoft.com/office/drawing/2014/main" id="{83E91A70-D885-4529-9ED7-47A6ED83F34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A45E40-70AF-43B0-9065-A38CFD5AFBBB}"/>
              </a:ext>
            </a:extLst>
          </p:cNvPr>
          <p:cNvSpPr>
            <a:spLocks noGrp="1"/>
          </p:cNvSpPr>
          <p:nvPr>
            <p:ph type="sldNum" sz="quarter" idx="12"/>
          </p:nvPr>
        </p:nvSpPr>
        <p:spPr/>
        <p:txBody>
          <a:bodyPr/>
          <a:lstStyle/>
          <a:p>
            <a:fld id="{F9238F91-BEA2-4D9E-A1F8-3006468424D4}" type="slidenum">
              <a:rPr lang="en-US" smtClean="0"/>
              <a:t>‹#›</a:t>
            </a:fld>
            <a:endParaRPr lang="en-US" dirty="0"/>
          </a:p>
        </p:txBody>
      </p:sp>
    </p:spTree>
    <p:extLst>
      <p:ext uri="{BB962C8B-B14F-4D97-AF65-F5344CB8AC3E}">
        <p14:creationId xmlns:p14="http://schemas.microsoft.com/office/powerpoint/2010/main" val="1518326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5D9E-DD40-4140-961A-AE97C41F33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4C28C6-976B-4378-834F-E71ADD5C63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D7D8A1-6DB9-4937-AC48-A9B6E17D81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90BA7E-2B45-4746-973A-727BA715AF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F4FB48-648F-460D-AC59-36877F7F82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F35652-A336-4689-BC2D-EAE2FE103CCA}"/>
              </a:ext>
            </a:extLst>
          </p:cNvPr>
          <p:cNvSpPr>
            <a:spLocks noGrp="1"/>
          </p:cNvSpPr>
          <p:nvPr>
            <p:ph type="dt" sz="half" idx="10"/>
          </p:nvPr>
        </p:nvSpPr>
        <p:spPr/>
        <p:txBody>
          <a:bodyPr/>
          <a:lstStyle/>
          <a:p>
            <a:fld id="{B2B32B60-B848-4551-9048-B5D65E9AEA4F}" type="datetimeFigureOut">
              <a:rPr lang="en-US" smtClean="0"/>
              <a:t>10/10/2023</a:t>
            </a:fld>
            <a:endParaRPr lang="en-US" dirty="0"/>
          </a:p>
        </p:txBody>
      </p:sp>
      <p:sp>
        <p:nvSpPr>
          <p:cNvPr id="8" name="Footer Placeholder 7">
            <a:extLst>
              <a:ext uri="{FF2B5EF4-FFF2-40B4-BE49-F238E27FC236}">
                <a16:creationId xmlns:a16="http://schemas.microsoft.com/office/drawing/2014/main" id="{EA456BBA-B1DB-4EDC-A201-6FC700CF2BF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5614BFC-2682-443B-8328-A3378480E3B6}"/>
              </a:ext>
            </a:extLst>
          </p:cNvPr>
          <p:cNvSpPr>
            <a:spLocks noGrp="1"/>
          </p:cNvSpPr>
          <p:nvPr>
            <p:ph type="sldNum" sz="quarter" idx="12"/>
          </p:nvPr>
        </p:nvSpPr>
        <p:spPr/>
        <p:txBody>
          <a:bodyPr/>
          <a:lstStyle/>
          <a:p>
            <a:fld id="{F9238F91-BEA2-4D9E-A1F8-3006468424D4}" type="slidenum">
              <a:rPr lang="en-US" smtClean="0"/>
              <a:t>‹#›</a:t>
            </a:fld>
            <a:endParaRPr lang="en-US" dirty="0"/>
          </a:p>
        </p:txBody>
      </p:sp>
    </p:spTree>
    <p:extLst>
      <p:ext uri="{BB962C8B-B14F-4D97-AF65-F5344CB8AC3E}">
        <p14:creationId xmlns:p14="http://schemas.microsoft.com/office/powerpoint/2010/main" val="4164033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8030F-8C52-4671-B18C-38146BEFF103}"/>
              </a:ext>
            </a:extLst>
          </p:cNvPr>
          <p:cNvSpPr>
            <a:spLocks noGrp="1"/>
          </p:cNvSpPr>
          <p:nvPr>
            <p:ph type="title"/>
          </p:nvPr>
        </p:nvSpPr>
        <p:spPr>
          <a:xfrm>
            <a:off x="838200" y="2766218"/>
            <a:ext cx="10515600" cy="1325563"/>
          </a:xfrm>
        </p:spPr>
        <p:txBody>
          <a:bodyPr/>
          <a:lstStyle>
            <a:lvl1pPr>
              <a:defRPr b="1">
                <a:latin typeface="Calisto MT" panose="02040603050505030304" pitchFamily="18"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1087E17-DCEF-42A8-AD62-B6E3535DC1E9}"/>
              </a:ext>
            </a:extLst>
          </p:cNvPr>
          <p:cNvSpPr>
            <a:spLocks noGrp="1"/>
          </p:cNvSpPr>
          <p:nvPr>
            <p:ph type="dt" sz="half" idx="10"/>
          </p:nvPr>
        </p:nvSpPr>
        <p:spPr/>
        <p:txBody>
          <a:bodyPr/>
          <a:lstStyle/>
          <a:p>
            <a:fld id="{B2B32B60-B848-4551-9048-B5D65E9AEA4F}" type="datetimeFigureOut">
              <a:rPr lang="en-US" smtClean="0"/>
              <a:t>10/10/2023</a:t>
            </a:fld>
            <a:endParaRPr lang="en-US" dirty="0"/>
          </a:p>
        </p:txBody>
      </p:sp>
      <p:sp>
        <p:nvSpPr>
          <p:cNvPr id="4" name="Footer Placeholder 3">
            <a:extLst>
              <a:ext uri="{FF2B5EF4-FFF2-40B4-BE49-F238E27FC236}">
                <a16:creationId xmlns:a16="http://schemas.microsoft.com/office/drawing/2014/main" id="{2B906F5F-DB0E-4230-AF5B-AC0A3778039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4EC22A9-8BCC-4764-8D3E-A272D6BB87AA}"/>
              </a:ext>
            </a:extLst>
          </p:cNvPr>
          <p:cNvSpPr>
            <a:spLocks noGrp="1"/>
          </p:cNvSpPr>
          <p:nvPr>
            <p:ph type="sldNum" sz="quarter" idx="12"/>
          </p:nvPr>
        </p:nvSpPr>
        <p:spPr/>
        <p:txBody>
          <a:bodyPr/>
          <a:lstStyle/>
          <a:p>
            <a:fld id="{F9238F91-BEA2-4D9E-A1F8-3006468424D4}" type="slidenum">
              <a:rPr lang="en-US" smtClean="0"/>
              <a:t>‹#›</a:t>
            </a:fld>
            <a:endParaRPr lang="en-US" dirty="0"/>
          </a:p>
        </p:txBody>
      </p:sp>
    </p:spTree>
    <p:extLst>
      <p:ext uri="{BB962C8B-B14F-4D97-AF65-F5344CB8AC3E}">
        <p14:creationId xmlns:p14="http://schemas.microsoft.com/office/powerpoint/2010/main" val="2745456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6EC615-5F87-4391-AEED-20ED7670910C}"/>
              </a:ext>
            </a:extLst>
          </p:cNvPr>
          <p:cNvSpPr>
            <a:spLocks noGrp="1"/>
          </p:cNvSpPr>
          <p:nvPr>
            <p:ph type="dt" sz="half" idx="10"/>
          </p:nvPr>
        </p:nvSpPr>
        <p:spPr/>
        <p:txBody>
          <a:bodyPr/>
          <a:lstStyle/>
          <a:p>
            <a:fld id="{B2B32B60-B848-4551-9048-B5D65E9AEA4F}" type="datetimeFigureOut">
              <a:rPr lang="en-US" smtClean="0"/>
              <a:t>10/10/2023</a:t>
            </a:fld>
            <a:endParaRPr lang="en-US" dirty="0"/>
          </a:p>
        </p:txBody>
      </p:sp>
      <p:sp>
        <p:nvSpPr>
          <p:cNvPr id="3" name="Footer Placeholder 2">
            <a:extLst>
              <a:ext uri="{FF2B5EF4-FFF2-40B4-BE49-F238E27FC236}">
                <a16:creationId xmlns:a16="http://schemas.microsoft.com/office/drawing/2014/main" id="{921191C4-47F0-4196-8E88-B620D1BDDC6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9A1DE57-0827-4627-8CF2-ADE482846A84}"/>
              </a:ext>
            </a:extLst>
          </p:cNvPr>
          <p:cNvSpPr>
            <a:spLocks noGrp="1"/>
          </p:cNvSpPr>
          <p:nvPr>
            <p:ph type="sldNum" sz="quarter" idx="12"/>
          </p:nvPr>
        </p:nvSpPr>
        <p:spPr/>
        <p:txBody>
          <a:bodyPr/>
          <a:lstStyle/>
          <a:p>
            <a:fld id="{F9238F91-BEA2-4D9E-A1F8-3006468424D4}" type="slidenum">
              <a:rPr lang="en-US" smtClean="0"/>
              <a:t>‹#›</a:t>
            </a:fld>
            <a:endParaRPr lang="en-US" dirty="0"/>
          </a:p>
        </p:txBody>
      </p:sp>
    </p:spTree>
    <p:extLst>
      <p:ext uri="{BB962C8B-B14F-4D97-AF65-F5344CB8AC3E}">
        <p14:creationId xmlns:p14="http://schemas.microsoft.com/office/powerpoint/2010/main" val="395681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35F06-336D-42AA-93B8-8B9E11AEE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04E484-FA4C-46B8-B631-4F72AB508A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56A682-2D1A-4072-A82A-4834A7A58C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E90D0D-D95D-40D0-8976-090FBB487B34}"/>
              </a:ext>
            </a:extLst>
          </p:cNvPr>
          <p:cNvSpPr>
            <a:spLocks noGrp="1"/>
          </p:cNvSpPr>
          <p:nvPr>
            <p:ph type="dt" sz="half" idx="10"/>
          </p:nvPr>
        </p:nvSpPr>
        <p:spPr/>
        <p:txBody>
          <a:bodyPr/>
          <a:lstStyle/>
          <a:p>
            <a:fld id="{B2B32B60-B848-4551-9048-B5D65E9AEA4F}" type="datetimeFigureOut">
              <a:rPr lang="en-US" smtClean="0"/>
              <a:t>10/10/2023</a:t>
            </a:fld>
            <a:endParaRPr lang="en-US" dirty="0"/>
          </a:p>
        </p:txBody>
      </p:sp>
      <p:sp>
        <p:nvSpPr>
          <p:cNvPr id="6" name="Footer Placeholder 5">
            <a:extLst>
              <a:ext uri="{FF2B5EF4-FFF2-40B4-BE49-F238E27FC236}">
                <a16:creationId xmlns:a16="http://schemas.microsoft.com/office/drawing/2014/main" id="{FF59C2C0-EC93-47AC-A094-0EB323729FB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54809D2-C9FF-43F9-BFBE-D77E6DDB8F39}"/>
              </a:ext>
            </a:extLst>
          </p:cNvPr>
          <p:cNvSpPr>
            <a:spLocks noGrp="1"/>
          </p:cNvSpPr>
          <p:nvPr>
            <p:ph type="sldNum" sz="quarter" idx="12"/>
          </p:nvPr>
        </p:nvSpPr>
        <p:spPr/>
        <p:txBody>
          <a:bodyPr/>
          <a:lstStyle/>
          <a:p>
            <a:fld id="{F9238F91-BEA2-4D9E-A1F8-3006468424D4}" type="slidenum">
              <a:rPr lang="en-US" smtClean="0"/>
              <a:t>‹#›</a:t>
            </a:fld>
            <a:endParaRPr lang="en-US" dirty="0"/>
          </a:p>
        </p:txBody>
      </p:sp>
    </p:spTree>
    <p:extLst>
      <p:ext uri="{BB962C8B-B14F-4D97-AF65-F5344CB8AC3E}">
        <p14:creationId xmlns:p14="http://schemas.microsoft.com/office/powerpoint/2010/main" val="155308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CC00-8A8D-4520-BC1E-9B12A48CFA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422A32-5443-4F23-9DC3-0F6831EA09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660CDE4-7D56-45A9-A0D2-81730AA83E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789A93-99D0-4105-9F4C-43EEADD9BBA6}"/>
              </a:ext>
            </a:extLst>
          </p:cNvPr>
          <p:cNvSpPr>
            <a:spLocks noGrp="1"/>
          </p:cNvSpPr>
          <p:nvPr>
            <p:ph type="dt" sz="half" idx="10"/>
          </p:nvPr>
        </p:nvSpPr>
        <p:spPr/>
        <p:txBody>
          <a:bodyPr/>
          <a:lstStyle/>
          <a:p>
            <a:fld id="{B2B32B60-B848-4551-9048-B5D65E9AEA4F}" type="datetimeFigureOut">
              <a:rPr lang="en-US" smtClean="0"/>
              <a:t>10/10/2023</a:t>
            </a:fld>
            <a:endParaRPr lang="en-US" dirty="0"/>
          </a:p>
        </p:txBody>
      </p:sp>
      <p:sp>
        <p:nvSpPr>
          <p:cNvPr id="6" name="Footer Placeholder 5">
            <a:extLst>
              <a:ext uri="{FF2B5EF4-FFF2-40B4-BE49-F238E27FC236}">
                <a16:creationId xmlns:a16="http://schemas.microsoft.com/office/drawing/2014/main" id="{55D8A0FC-1044-495C-9075-B31472D5E41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45A720A-7488-4EBF-8CE8-8B6C39AF7E5B}"/>
              </a:ext>
            </a:extLst>
          </p:cNvPr>
          <p:cNvSpPr>
            <a:spLocks noGrp="1"/>
          </p:cNvSpPr>
          <p:nvPr>
            <p:ph type="sldNum" sz="quarter" idx="12"/>
          </p:nvPr>
        </p:nvSpPr>
        <p:spPr/>
        <p:txBody>
          <a:bodyPr/>
          <a:lstStyle/>
          <a:p>
            <a:fld id="{F9238F91-BEA2-4D9E-A1F8-3006468424D4}" type="slidenum">
              <a:rPr lang="en-US" smtClean="0"/>
              <a:t>‹#›</a:t>
            </a:fld>
            <a:endParaRPr lang="en-US" dirty="0"/>
          </a:p>
        </p:txBody>
      </p:sp>
    </p:spTree>
    <p:extLst>
      <p:ext uri="{BB962C8B-B14F-4D97-AF65-F5344CB8AC3E}">
        <p14:creationId xmlns:p14="http://schemas.microsoft.com/office/powerpoint/2010/main" val="3227173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55A6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A2F063-7591-41EF-AE57-DCAB1EBC08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AEF31B2-D34D-491D-AB34-CC79BB399A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BCB1EA4-1A42-4C57-81E4-DA6B548190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32B60-B848-4551-9048-B5D65E9AEA4F}" type="datetimeFigureOut">
              <a:rPr lang="en-US" smtClean="0"/>
              <a:t>10/10/2023</a:t>
            </a:fld>
            <a:endParaRPr lang="en-US" dirty="0"/>
          </a:p>
        </p:txBody>
      </p:sp>
      <p:sp>
        <p:nvSpPr>
          <p:cNvPr id="5" name="Footer Placeholder 4">
            <a:extLst>
              <a:ext uri="{FF2B5EF4-FFF2-40B4-BE49-F238E27FC236}">
                <a16:creationId xmlns:a16="http://schemas.microsoft.com/office/drawing/2014/main" id="{2B5FEFB8-50B3-4FA5-BC7C-C9E2D45DF1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71AAE6F-F425-4F67-B85F-C3148256EA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38F91-BEA2-4D9E-A1F8-3006468424D4}" type="slidenum">
              <a:rPr lang="en-US" smtClean="0"/>
              <a:t>‹#›</a:t>
            </a:fld>
            <a:endParaRPr lang="en-US" dirty="0"/>
          </a:p>
        </p:txBody>
      </p:sp>
      <p:pic>
        <p:nvPicPr>
          <p:cNvPr id="9" name="Picture 8" descr="A screenshot of a cell phone&#10;&#10;Description automatically generated">
            <a:extLst>
              <a:ext uri="{FF2B5EF4-FFF2-40B4-BE49-F238E27FC236}">
                <a16:creationId xmlns:a16="http://schemas.microsoft.com/office/drawing/2014/main" id="{2A7F11CC-4129-4672-98B7-5FEC9D24330A}"/>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12256" t="21230" r="10732" b="33964"/>
          <a:stretch/>
        </p:blipFill>
        <p:spPr>
          <a:xfrm>
            <a:off x="81742" y="5539770"/>
            <a:ext cx="1946564" cy="1274386"/>
          </a:xfrm>
          <a:prstGeom prst="rect">
            <a:avLst/>
          </a:prstGeom>
        </p:spPr>
      </p:pic>
    </p:spTree>
    <p:extLst>
      <p:ext uri="{BB962C8B-B14F-4D97-AF65-F5344CB8AC3E}">
        <p14:creationId xmlns:p14="http://schemas.microsoft.com/office/powerpoint/2010/main" val="3140603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bg1"/>
          </a:solidFill>
          <a:latin typeface="Calisto MT" panose="02040603050505030304" pitchFamily="18" charset="0"/>
          <a:ea typeface="+mj-ea"/>
          <a:cs typeface="+mj-cs"/>
        </a:defRPr>
      </a:lvl1pPr>
    </p:titleStyle>
    <p:bodyStyle>
      <a:lvl1pPr marL="228600" indent="-228600" algn="l" defTabSz="914400" rtl="0" eaLnBrk="1" latinLnBrk="0" hangingPunct="1">
        <a:lnSpc>
          <a:spcPct val="90000"/>
        </a:lnSpc>
        <a:spcBef>
          <a:spcPts val="1000"/>
        </a:spcBef>
        <a:buClr>
          <a:srgbClr val="E76C2D"/>
        </a:buClr>
        <a:buFont typeface="Arial" panose="020B0604020202020204" pitchFamily="34" charset="0"/>
        <a:buChar char="•"/>
        <a:defRPr sz="2800" kern="1200">
          <a:solidFill>
            <a:schemeClr val="bg1"/>
          </a:solidFill>
          <a:latin typeface="Calisto MT" panose="02040603050505030304" pitchFamily="18" charset="0"/>
          <a:ea typeface="+mn-ea"/>
          <a:cs typeface="+mn-cs"/>
        </a:defRPr>
      </a:lvl1pPr>
      <a:lvl2pPr marL="685800" indent="-228600" algn="l" defTabSz="914400" rtl="0" eaLnBrk="1" latinLnBrk="0" hangingPunct="1">
        <a:lnSpc>
          <a:spcPct val="90000"/>
        </a:lnSpc>
        <a:spcBef>
          <a:spcPts val="500"/>
        </a:spcBef>
        <a:buClr>
          <a:srgbClr val="E76C2D"/>
        </a:buClr>
        <a:buFont typeface="Arial" panose="020B0604020202020204" pitchFamily="34" charset="0"/>
        <a:buChar char="•"/>
        <a:defRPr sz="2400" kern="1200">
          <a:solidFill>
            <a:schemeClr val="bg1"/>
          </a:solidFill>
          <a:latin typeface="Calisto MT" panose="02040603050505030304" pitchFamily="18" charset="0"/>
          <a:ea typeface="+mn-ea"/>
          <a:cs typeface="+mn-cs"/>
        </a:defRPr>
      </a:lvl2pPr>
      <a:lvl3pPr marL="1143000" indent="-228600" algn="l" defTabSz="914400" rtl="0" eaLnBrk="1" latinLnBrk="0" hangingPunct="1">
        <a:lnSpc>
          <a:spcPct val="90000"/>
        </a:lnSpc>
        <a:spcBef>
          <a:spcPts val="500"/>
        </a:spcBef>
        <a:buClr>
          <a:srgbClr val="E76C2D"/>
        </a:buClr>
        <a:buFont typeface="Arial" panose="020B0604020202020204" pitchFamily="34" charset="0"/>
        <a:buChar char="•"/>
        <a:defRPr sz="2000" kern="1200">
          <a:solidFill>
            <a:schemeClr val="bg1"/>
          </a:solidFill>
          <a:latin typeface="Calisto MT" panose="02040603050505030304" pitchFamily="18" charset="0"/>
          <a:ea typeface="+mn-ea"/>
          <a:cs typeface="+mn-cs"/>
        </a:defRPr>
      </a:lvl3pPr>
      <a:lvl4pPr marL="1600200" indent="-228600" algn="l" defTabSz="914400" rtl="0" eaLnBrk="1" latinLnBrk="0" hangingPunct="1">
        <a:lnSpc>
          <a:spcPct val="90000"/>
        </a:lnSpc>
        <a:spcBef>
          <a:spcPts val="500"/>
        </a:spcBef>
        <a:buClr>
          <a:srgbClr val="E76C2D"/>
        </a:buClr>
        <a:buFont typeface="Arial" panose="020B0604020202020204" pitchFamily="34" charset="0"/>
        <a:buChar char="•"/>
        <a:defRPr sz="1800" kern="1200">
          <a:solidFill>
            <a:schemeClr val="bg1"/>
          </a:solidFill>
          <a:latin typeface="Calisto MT" panose="02040603050505030304" pitchFamily="18" charset="0"/>
          <a:ea typeface="+mn-ea"/>
          <a:cs typeface="+mn-cs"/>
        </a:defRPr>
      </a:lvl4pPr>
      <a:lvl5pPr marL="2057400" indent="-228600" algn="l" defTabSz="914400" rtl="0" eaLnBrk="1" latinLnBrk="0" hangingPunct="1">
        <a:lnSpc>
          <a:spcPct val="90000"/>
        </a:lnSpc>
        <a:spcBef>
          <a:spcPts val="500"/>
        </a:spcBef>
        <a:buClr>
          <a:srgbClr val="E76C2D"/>
        </a:buClr>
        <a:buFont typeface="Arial" panose="020B0604020202020204" pitchFamily="34" charset="0"/>
        <a:buChar char="•"/>
        <a:defRPr sz="1800" kern="1200">
          <a:solidFill>
            <a:schemeClr val="bg1"/>
          </a:solidFill>
          <a:latin typeface="Calisto MT" panose="02040603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strien@adamsleclair.law"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555A60"/>
        </a:solidFill>
        <a:effectLst/>
      </p:bgPr>
    </p:bg>
    <p:spTree>
      <p:nvGrpSpPr>
        <p:cNvPr id="1" name=""/>
        <p:cNvGrpSpPr/>
        <p:nvPr/>
      </p:nvGrpSpPr>
      <p:grpSpPr>
        <a:xfrm>
          <a:off x="0" y="0"/>
          <a:ext cx="0" cy="0"/>
          <a:chOff x="0" y="0"/>
          <a:chExt cx="0" cy="0"/>
        </a:xfrm>
      </p:grpSpPr>
      <p:pic>
        <p:nvPicPr>
          <p:cNvPr id="6" name="Picture 5" descr="A screenshot of a cell phone&#10;&#10;Description automatically generated">
            <a:extLst>
              <a:ext uri="{FF2B5EF4-FFF2-40B4-BE49-F238E27FC236}">
                <a16:creationId xmlns:a16="http://schemas.microsoft.com/office/drawing/2014/main" id="{42AF0003-9170-408D-B74D-B9C921DC6C21}"/>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12094" t="25232" r="12819" b="37565"/>
          <a:stretch/>
        </p:blipFill>
        <p:spPr>
          <a:xfrm>
            <a:off x="106257" y="1291667"/>
            <a:ext cx="9332080" cy="4818405"/>
          </a:xfrm>
          <a:prstGeom prst="rect">
            <a:avLst/>
          </a:prstGeom>
        </p:spPr>
      </p:pic>
      <p:sp>
        <p:nvSpPr>
          <p:cNvPr id="9" name="Rectangle 8">
            <a:extLst>
              <a:ext uri="{FF2B5EF4-FFF2-40B4-BE49-F238E27FC236}">
                <a16:creationId xmlns:a16="http://schemas.microsoft.com/office/drawing/2014/main" id="{8B9646D8-1619-41D2-BEE8-C6EE47E758E1}"/>
              </a:ext>
            </a:extLst>
          </p:cNvPr>
          <p:cNvSpPr/>
          <p:nvPr/>
        </p:nvSpPr>
        <p:spPr>
          <a:xfrm>
            <a:off x="2894044" y="6575158"/>
            <a:ext cx="7635552" cy="276999"/>
          </a:xfrm>
          <a:prstGeom prst="rect">
            <a:avLst/>
          </a:prstGeom>
        </p:spPr>
        <p:txBody>
          <a:bodyPr wrap="square">
            <a:spAutoFit/>
          </a:bodyPr>
          <a:lstStyle/>
          <a:p>
            <a:r>
              <a:rPr lang="en-US" sz="1200" dirty="0">
                <a:solidFill>
                  <a:schemeClr val="bg1"/>
                </a:solidFill>
                <a:latin typeface="Calisto MT" panose="02040603050505030304" pitchFamily="18" charset="0"/>
              </a:rPr>
              <a:t>Disclaimer: the information provided herein is not legal advice and should not be relied upon as such.</a:t>
            </a:r>
          </a:p>
        </p:txBody>
      </p:sp>
    </p:spTree>
    <p:extLst>
      <p:ext uri="{BB962C8B-B14F-4D97-AF65-F5344CB8AC3E}">
        <p14:creationId xmlns:p14="http://schemas.microsoft.com/office/powerpoint/2010/main" val="1490075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1DA2624C-BB04-898F-371D-EE10E48EABB5}"/>
              </a:ext>
            </a:extLst>
          </p:cNvPr>
          <p:cNvSpPr>
            <a:spLocks noGrp="1"/>
          </p:cNvSpPr>
          <p:nvPr>
            <p:ph type="title"/>
          </p:nvPr>
        </p:nvSpPr>
        <p:spPr>
          <a:xfrm>
            <a:off x="1371597" y="348865"/>
            <a:ext cx="10044023" cy="877729"/>
          </a:xfrm>
        </p:spPr>
        <p:txBody>
          <a:bodyPr anchor="ctr">
            <a:normAutofit/>
          </a:bodyPr>
          <a:lstStyle/>
          <a:p>
            <a:r>
              <a:rPr lang="en-US" sz="4000" dirty="0">
                <a:solidFill>
                  <a:srgbClr val="FFFFFF"/>
                </a:solidFill>
              </a:rPr>
              <a:t>What are Work Hours?</a:t>
            </a:r>
          </a:p>
        </p:txBody>
      </p:sp>
      <p:graphicFrame>
        <p:nvGraphicFramePr>
          <p:cNvPr id="6" name="Content Placeholder 3">
            <a:extLst>
              <a:ext uri="{FF2B5EF4-FFF2-40B4-BE49-F238E27FC236}">
                <a16:creationId xmlns:a16="http://schemas.microsoft.com/office/drawing/2014/main" id="{EB3B22B4-940D-B6B3-A912-26A54E534D87}"/>
              </a:ext>
            </a:extLst>
          </p:cNvPr>
          <p:cNvGraphicFramePr>
            <a:graphicFrameLocks noGrp="1"/>
          </p:cNvGraphicFramePr>
          <p:nvPr>
            <p:ph idx="1"/>
            <p:extLst>
              <p:ext uri="{D42A27DB-BD31-4B8C-83A1-F6EECF244321}">
                <p14:modId xmlns:p14="http://schemas.microsoft.com/office/powerpoint/2010/main" val="922071067"/>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2499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F731C-8774-2E42-3492-C66051791367}"/>
              </a:ext>
            </a:extLst>
          </p:cNvPr>
          <p:cNvSpPr>
            <a:spLocks noGrp="1"/>
          </p:cNvSpPr>
          <p:nvPr>
            <p:ph type="title"/>
          </p:nvPr>
        </p:nvSpPr>
        <p:spPr/>
        <p:txBody>
          <a:bodyPr>
            <a:normAutofit/>
          </a:bodyPr>
          <a:lstStyle/>
          <a:p>
            <a:r>
              <a:rPr lang="en-US" dirty="0"/>
              <a:t>What is Employer’s Premises?</a:t>
            </a:r>
          </a:p>
        </p:txBody>
      </p:sp>
      <p:sp>
        <p:nvSpPr>
          <p:cNvPr id="3" name="Content Placeholder 2">
            <a:extLst>
              <a:ext uri="{FF2B5EF4-FFF2-40B4-BE49-F238E27FC236}">
                <a16:creationId xmlns:a16="http://schemas.microsoft.com/office/drawing/2014/main" id="{1C7016C1-042A-1344-B352-301DF1B1BBE8}"/>
              </a:ext>
            </a:extLst>
          </p:cNvPr>
          <p:cNvSpPr>
            <a:spLocks noGrp="1"/>
          </p:cNvSpPr>
          <p:nvPr>
            <p:ph idx="1"/>
          </p:nvPr>
        </p:nvSpPr>
        <p:spPr/>
        <p:txBody>
          <a:bodyPr/>
          <a:lstStyle/>
          <a:p>
            <a:r>
              <a:rPr lang="en-US" dirty="0"/>
              <a:t>Company property</a:t>
            </a:r>
          </a:p>
          <a:p>
            <a:r>
              <a:rPr lang="en-US" dirty="0"/>
              <a:t>Worksite</a:t>
            </a:r>
          </a:p>
          <a:p>
            <a:r>
              <a:rPr lang="en-US" dirty="0"/>
              <a:t>Company vehicles</a:t>
            </a:r>
          </a:p>
          <a:p>
            <a:r>
              <a:rPr lang="en-US" dirty="0"/>
              <a:t>Any areas used by employees (rest breaks, etc.)</a:t>
            </a:r>
          </a:p>
          <a:p>
            <a:r>
              <a:rPr lang="en-US" dirty="0"/>
              <a:t>NOT: remote workplace/working at home</a:t>
            </a:r>
          </a:p>
        </p:txBody>
      </p:sp>
    </p:spTree>
    <p:extLst>
      <p:ext uri="{BB962C8B-B14F-4D97-AF65-F5344CB8AC3E}">
        <p14:creationId xmlns:p14="http://schemas.microsoft.com/office/powerpoint/2010/main" val="3108069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F731C-8774-2E42-3492-C66051791367}"/>
              </a:ext>
            </a:extLst>
          </p:cNvPr>
          <p:cNvSpPr>
            <a:spLocks noGrp="1"/>
          </p:cNvSpPr>
          <p:nvPr>
            <p:ph type="title"/>
          </p:nvPr>
        </p:nvSpPr>
        <p:spPr>
          <a:xfrm>
            <a:off x="841248" y="256032"/>
            <a:ext cx="10506456" cy="1014984"/>
          </a:xfrm>
        </p:spPr>
        <p:txBody>
          <a:bodyPr anchor="b">
            <a:normAutofit/>
          </a:bodyPr>
          <a:lstStyle/>
          <a:p>
            <a:r>
              <a:rPr lang="en-US" sz="3100" dirty="0"/>
              <a:t>What to Do if Employee is Using During Work Hours or on Employer’s Premises?</a:t>
            </a:r>
          </a:p>
        </p:txBody>
      </p:sp>
      <p:graphicFrame>
        <p:nvGraphicFramePr>
          <p:cNvPr id="5" name="Content Placeholder 2">
            <a:extLst>
              <a:ext uri="{FF2B5EF4-FFF2-40B4-BE49-F238E27FC236}">
                <a16:creationId xmlns:a16="http://schemas.microsoft.com/office/drawing/2014/main" id="{A39F58E4-7B2D-9C20-E154-7F3D2A8660FB}"/>
              </a:ext>
            </a:extLst>
          </p:cNvPr>
          <p:cNvGraphicFramePr>
            <a:graphicFrameLocks noGrp="1"/>
          </p:cNvGraphicFramePr>
          <p:nvPr>
            <p:ph idx="1"/>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2089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96BBD-C99E-45F3-8CB2-D500E8C44FD5}"/>
              </a:ext>
            </a:extLst>
          </p:cNvPr>
          <p:cNvSpPr>
            <a:spLocks noGrp="1"/>
          </p:cNvSpPr>
          <p:nvPr>
            <p:ph type="title"/>
          </p:nvPr>
        </p:nvSpPr>
        <p:spPr>
          <a:xfrm>
            <a:off x="841248" y="251312"/>
            <a:ext cx="10506456" cy="1010264"/>
          </a:xfrm>
        </p:spPr>
        <p:txBody>
          <a:bodyPr anchor="ctr">
            <a:normAutofit/>
          </a:bodyPr>
          <a:lstStyle/>
          <a:p>
            <a:r>
              <a:rPr lang="en-US" dirty="0"/>
              <a:t>Drug Testing</a:t>
            </a:r>
          </a:p>
        </p:txBody>
      </p:sp>
      <p:graphicFrame>
        <p:nvGraphicFramePr>
          <p:cNvPr id="6" name="Content Placeholder 2">
            <a:extLst>
              <a:ext uri="{FF2B5EF4-FFF2-40B4-BE49-F238E27FC236}">
                <a16:creationId xmlns:a16="http://schemas.microsoft.com/office/drawing/2014/main" id="{3F4C1E29-88F5-A5B9-C13A-ECFFE13B1258}"/>
              </a:ext>
            </a:extLst>
          </p:cNvPr>
          <p:cNvGraphicFramePr>
            <a:graphicFrameLocks noGrp="1"/>
          </p:cNvGraphicFramePr>
          <p:nvPr>
            <p:ph idx="1"/>
          </p:nvPr>
        </p:nvGraphicFramePr>
        <p:xfrm>
          <a:off x="838200" y="1650222"/>
          <a:ext cx="10506456" cy="45849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01655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F731C-8774-2E42-3492-C66051791367}"/>
              </a:ext>
            </a:extLst>
          </p:cNvPr>
          <p:cNvSpPr>
            <a:spLocks noGrp="1"/>
          </p:cNvSpPr>
          <p:nvPr>
            <p:ph type="title"/>
          </p:nvPr>
        </p:nvSpPr>
        <p:spPr/>
        <p:txBody>
          <a:bodyPr>
            <a:normAutofit/>
          </a:bodyPr>
          <a:lstStyle/>
          <a:p>
            <a:r>
              <a:rPr lang="en-US" dirty="0"/>
              <a:t>Exceptions:</a:t>
            </a:r>
          </a:p>
        </p:txBody>
      </p:sp>
      <p:sp>
        <p:nvSpPr>
          <p:cNvPr id="3" name="Content Placeholder 2">
            <a:extLst>
              <a:ext uri="{FF2B5EF4-FFF2-40B4-BE49-F238E27FC236}">
                <a16:creationId xmlns:a16="http://schemas.microsoft.com/office/drawing/2014/main" id="{1C7016C1-042A-1344-B352-301DF1B1BBE8}"/>
              </a:ext>
            </a:extLst>
          </p:cNvPr>
          <p:cNvSpPr>
            <a:spLocks noGrp="1"/>
          </p:cNvSpPr>
          <p:nvPr>
            <p:ph idx="1"/>
          </p:nvPr>
        </p:nvSpPr>
        <p:spPr/>
        <p:txBody>
          <a:bodyPr/>
          <a:lstStyle/>
          <a:p>
            <a:r>
              <a:rPr lang="en-US" dirty="0"/>
              <a:t>Employees working outside New York State</a:t>
            </a:r>
          </a:p>
          <a:p>
            <a:r>
              <a:rPr lang="en-US" dirty="0"/>
              <a:t>Federal or state law requires drug testing or drug free position:</a:t>
            </a:r>
          </a:p>
          <a:p>
            <a:pPr lvl="1"/>
            <a:r>
              <a:rPr lang="en-US" dirty="0"/>
              <a:t>E.g. drivers of commercial motor vehicles (federal &amp; state law)</a:t>
            </a:r>
          </a:p>
          <a:p>
            <a:r>
              <a:rPr lang="en-US" dirty="0"/>
              <a:t>Collective Bargaining Agreement </a:t>
            </a:r>
          </a:p>
        </p:txBody>
      </p:sp>
    </p:spTree>
    <p:extLst>
      <p:ext uri="{BB962C8B-B14F-4D97-AF65-F5344CB8AC3E}">
        <p14:creationId xmlns:p14="http://schemas.microsoft.com/office/powerpoint/2010/main" val="3091194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DA2624C-BB04-898F-371D-EE10E48EABB5}"/>
              </a:ext>
            </a:extLst>
          </p:cNvPr>
          <p:cNvSpPr>
            <a:spLocks noGrp="1"/>
          </p:cNvSpPr>
          <p:nvPr>
            <p:ph type="title"/>
          </p:nvPr>
        </p:nvSpPr>
        <p:spPr/>
        <p:txBody>
          <a:bodyPr/>
          <a:lstStyle/>
          <a:p>
            <a:r>
              <a:rPr lang="en-US" dirty="0"/>
              <a:t>Medical Marijuana</a:t>
            </a:r>
          </a:p>
        </p:txBody>
      </p:sp>
      <p:sp>
        <p:nvSpPr>
          <p:cNvPr id="4" name="Content Placeholder 3">
            <a:extLst>
              <a:ext uri="{FF2B5EF4-FFF2-40B4-BE49-F238E27FC236}">
                <a16:creationId xmlns:a16="http://schemas.microsoft.com/office/drawing/2014/main" id="{9C7FFCA1-DF9B-647F-7C0B-928A08F9E3DA}"/>
              </a:ext>
            </a:extLst>
          </p:cNvPr>
          <p:cNvSpPr>
            <a:spLocks noGrp="1"/>
          </p:cNvSpPr>
          <p:nvPr>
            <p:ph idx="1"/>
          </p:nvPr>
        </p:nvSpPr>
        <p:spPr/>
        <p:txBody>
          <a:bodyPr>
            <a:normAutofit/>
          </a:bodyPr>
          <a:lstStyle/>
          <a:p>
            <a:r>
              <a:rPr lang="en-US" sz="3600" dirty="0"/>
              <a:t>Disability</a:t>
            </a:r>
          </a:p>
          <a:p>
            <a:r>
              <a:rPr lang="en-US" sz="3600" dirty="0"/>
              <a:t>Can you accommodate without undue hardship to your business?</a:t>
            </a:r>
          </a:p>
          <a:p>
            <a:endParaRPr lang="en-US" dirty="0"/>
          </a:p>
        </p:txBody>
      </p:sp>
    </p:spTree>
    <p:extLst>
      <p:ext uri="{BB962C8B-B14F-4D97-AF65-F5344CB8AC3E}">
        <p14:creationId xmlns:p14="http://schemas.microsoft.com/office/powerpoint/2010/main" val="1306468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45BD-F686-5424-2577-BF38AB7AF713}"/>
              </a:ext>
            </a:extLst>
          </p:cNvPr>
          <p:cNvSpPr>
            <a:spLocks noGrp="1"/>
          </p:cNvSpPr>
          <p:nvPr>
            <p:ph type="title"/>
          </p:nvPr>
        </p:nvSpPr>
        <p:spPr/>
        <p:txBody>
          <a:bodyPr/>
          <a:lstStyle/>
          <a:p>
            <a:r>
              <a:rPr lang="en-US" dirty="0"/>
              <a:t>Marijuana Updates</a:t>
            </a:r>
          </a:p>
        </p:txBody>
      </p:sp>
      <p:sp>
        <p:nvSpPr>
          <p:cNvPr id="3" name="Content Placeholder 2">
            <a:extLst>
              <a:ext uri="{FF2B5EF4-FFF2-40B4-BE49-F238E27FC236}">
                <a16:creationId xmlns:a16="http://schemas.microsoft.com/office/drawing/2014/main" id="{44B8BEA6-E624-1769-2CDA-53297D781073}"/>
              </a:ext>
            </a:extLst>
          </p:cNvPr>
          <p:cNvSpPr>
            <a:spLocks noGrp="1"/>
          </p:cNvSpPr>
          <p:nvPr>
            <p:ph idx="1"/>
          </p:nvPr>
        </p:nvSpPr>
        <p:spPr/>
        <p:txBody>
          <a:bodyPr/>
          <a:lstStyle/>
          <a:p>
            <a:pPr marL="0" indent="0">
              <a:buNone/>
            </a:pPr>
            <a:r>
              <a:rPr lang="en-US" dirty="0"/>
              <a:t>Drug policy in CBA will be enforced, even if it prohibits use of medically prescribed marijuana </a:t>
            </a:r>
          </a:p>
          <a:p>
            <a:pPr lvl="1"/>
            <a:r>
              <a:rPr lang="en-US" sz="2800" dirty="0"/>
              <a:t>Employee required to test negative for marijuana prior to returning to work per CBA, 7/28/23 appellate court decision</a:t>
            </a:r>
          </a:p>
        </p:txBody>
      </p:sp>
    </p:spTree>
    <p:extLst>
      <p:ext uri="{BB962C8B-B14F-4D97-AF65-F5344CB8AC3E}">
        <p14:creationId xmlns:p14="http://schemas.microsoft.com/office/powerpoint/2010/main" val="2677194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F3E36-DD47-4F62-A05B-B871EE13B393}"/>
              </a:ext>
            </a:extLst>
          </p:cNvPr>
          <p:cNvSpPr>
            <a:spLocks noGrp="1"/>
          </p:cNvSpPr>
          <p:nvPr>
            <p:ph type="title"/>
          </p:nvPr>
        </p:nvSpPr>
        <p:spPr/>
        <p:txBody>
          <a:bodyPr/>
          <a:lstStyle/>
          <a:p>
            <a:r>
              <a:rPr lang="en-US" dirty="0"/>
              <a:t>Federal Labor Law</a:t>
            </a:r>
          </a:p>
        </p:txBody>
      </p:sp>
      <p:sp>
        <p:nvSpPr>
          <p:cNvPr id="3" name="Content Placeholder 2">
            <a:extLst>
              <a:ext uri="{FF2B5EF4-FFF2-40B4-BE49-F238E27FC236}">
                <a16:creationId xmlns:a16="http://schemas.microsoft.com/office/drawing/2014/main" id="{EB21DF16-3B2F-415B-95BA-79C2653CB30D}"/>
              </a:ext>
            </a:extLst>
          </p:cNvPr>
          <p:cNvSpPr>
            <a:spLocks noGrp="1"/>
          </p:cNvSpPr>
          <p:nvPr>
            <p:ph idx="1"/>
          </p:nvPr>
        </p:nvSpPr>
        <p:spPr/>
        <p:txBody>
          <a:bodyPr>
            <a:normAutofit/>
          </a:bodyPr>
          <a:lstStyle/>
          <a:p>
            <a:pPr marL="60325" lvl="2" indent="0">
              <a:buNone/>
            </a:pPr>
            <a:r>
              <a:rPr lang="en-US" sz="3000" b="1" dirty="0"/>
              <a:t>Lion Elastomasters LLC – NLRB Decision May 1, 2023</a:t>
            </a:r>
          </a:p>
          <a:p>
            <a:pPr marL="517525" lvl="2" indent="-457200"/>
            <a:r>
              <a:rPr lang="en-US" sz="3000" dirty="0"/>
              <a:t>Increased protections for all speech during “concerted activity” is protected</a:t>
            </a:r>
          </a:p>
          <a:p>
            <a:pPr marL="517525" lvl="2" indent="-457200"/>
            <a:r>
              <a:rPr lang="en-US" sz="3000" dirty="0"/>
              <a:t>Certain situations protection applies to vulgar, racist, inappropriate speech</a:t>
            </a:r>
          </a:p>
          <a:p>
            <a:pPr marL="517525" lvl="2" indent="-457200"/>
            <a:r>
              <a:rPr lang="en-US" sz="3000" dirty="0"/>
              <a:t>Concerted activity = activity raising concerns about working conditions</a:t>
            </a:r>
          </a:p>
          <a:p>
            <a:pPr marL="517525" lvl="2" indent="-457200"/>
            <a:r>
              <a:rPr lang="en-US" sz="3000" dirty="0"/>
              <a:t>Different weight if speech made to management, social media posts, co-workers, or on the picket line </a:t>
            </a:r>
          </a:p>
          <a:p>
            <a:pPr marL="914400" lvl="2" indent="0">
              <a:buNone/>
            </a:pPr>
            <a:endParaRPr lang="en-US" sz="3000" b="1" dirty="0"/>
          </a:p>
        </p:txBody>
      </p:sp>
    </p:spTree>
    <p:extLst>
      <p:ext uri="{BB962C8B-B14F-4D97-AF65-F5344CB8AC3E}">
        <p14:creationId xmlns:p14="http://schemas.microsoft.com/office/powerpoint/2010/main" val="1416754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F3E36-DD47-4F62-A05B-B871EE13B393}"/>
              </a:ext>
            </a:extLst>
          </p:cNvPr>
          <p:cNvSpPr>
            <a:spLocks noGrp="1"/>
          </p:cNvSpPr>
          <p:nvPr>
            <p:ph type="title"/>
          </p:nvPr>
        </p:nvSpPr>
        <p:spPr/>
        <p:txBody>
          <a:bodyPr/>
          <a:lstStyle/>
          <a:p>
            <a:r>
              <a:rPr lang="en-US" dirty="0"/>
              <a:t>New Laws in NY State</a:t>
            </a:r>
          </a:p>
        </p:txBody>
      </p:sp>
      <p:sp>
        <p:nvSpPr>
          <p:cNvPr id="3" name="Content Placeholder 2">
            <a:extLst>
              <a:ext uri="{FF2B5EF4-FFF2-40B4-BE49-F238E27FC236}">
                <a16:creationId xmlns:a16="http://schemas.microsoft.com/office/drawing/2014/main" id="{EB21DF16-3B2F-415B-95BA-79C2653CB30D}"/>
              </a:ext>
            </a:extLst>
          </p:cNvPr>
          <p:cNvSpPr>
            <a:spLocks noGrp="1"/>
          </p:cNvSpPr>
          <p:nvPr>
            <p:ph idx="1"/>
          </p:nvPr>
        </p:nvSpPr>
        <p:spPr/>
        <p:txBody>
          <a:bodyPr>
            <a:normAutofit fontScale="92500"/>
          </a:bodyPr>
          <a:lstStyle/>
          <a:p>
            <a:pPr marL="1428750" lvl="2" indent="-514350">
              <a:buFont typeface="+mj-lt"/>
              <a:buAutoNum type="alphaLcPeriod"/>
            </a:pPr>
            <a:r>
              <a:rPr lang="en-US" sz="3000" dirty="0"/>
              <a:t>Wage disclosure law (9/17/23)</a:t>
            </a:r>
          </a:p>
          <a:p>
            <a:pPr marL="1428750" lvl="2" indent="-514350">
              <a:buFont typeface="+mj-lt"/>
              <a:buAutoNum type="alphaLcPeriod"/>
            </a:pPr>
            <a:r>
              <a:rPr lang="en-US" sz="3000" dirty="0"/>
              <a:t>New model sexual harassment policy (Apr. 2023)</a:t>
            </a:r>
          </a:p>
          <a:p>
            <a:pPr marL="1428750" lvl="2" indent="-514350">
              <a:buFont typeface="+mj-lt"/>
              <a:buAutoNum type="alphaLcPeriod"/>
            </a:pPr>
            <a:r>
              <a:rPr lang="en-US" sz="3000" dirty="0"/>
              <a:t>Whistleblower protections increased (2022)</a:t>
            </a:r>
          </a:p>
          <a:p>
            <a:pPr marL="1428750" lvl="2" indent="-514350">
              <a:buFont typeface="+mj-lt"/>
              <a:buAutoNum type="alphaLcPeriod"/>
            </a:pPr>
            <a:r>
              <a:rPr lang="en-US" sz="3000" dirty="0"/>
              <a:t>Nursing mother accommodations (6/7/23)</a:t>
            </a:r>
          </a:p>
          <a:p>
            <a:pPr marL="1428750" lvl="2" indent="-514350">
              <a:buFont typeface="+mj-lt"/>
              <a:buAutoNum type="alphaLcPeriod"/>
            </a:pPr>
            <a:r>
              <a:rPr lang="en-US" sz="3000" dirty="0"/>
              <a:t>Social media privacy – cannot ask employees for access to information in any ‘personal account’ (effective 3/12/24)</a:t>
            </a:r>
          </a:p>
          <a:p>
            <a:pPr marL="1428750" lvl="2" indent="-514350">
              <a:buFont typeface="+mj-lt"/>
              <a:buAutoNum type="alphaLcPeriod"/>
            </a:pPr>
            <a:r>
              <a:rPr lang="en-US" sz="3000" dirty="0"/>
              <a:t>Notice eligibility unemployment benefits expanded (11/13/23)</a:t>
            </a:r>
          </a:p>
          <a:p>
            <a:pPr marL="1428750" lvl="2" indent="-514350">
              <a:buFont typeface="+mj-lt"/>
              <a:buAutoNum type="alphaLcPeriod"/>
            </a:pPr>
            <a:r>
              <a:rPr lang="en-US" sz="3000" dirty="0"/>
              <a:t>Prohibition on mandatory meetings re: employer’s political or religious views (Sept. 2023)</a:t>
            </a:r>
          </a:p>
        </p:txBody>
      </p:sp>
    </p:spTree>
    <p:extLst>
      <p:ext uri="{BB962C8B-B14F-4D97-AF65-F5344CB8AC3E}">
        <p14:creationId xmlns:p14="http://schemas.microsoft.com/office/powerpoint/2010/main" val="1712718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9C182-2C10-6431-4F6E-D9B1713D1C53}"/>
              </a:ext>
            </a:extLst>
          </p:cNvPr>
          <p:cNvSpPr>
            <a:spLocks noGrp="1"/>
          </p:cNvSpPr>
          <p:nvPr>
            <p:ph type="title"/>
          </p:nvPr>
        </p:nvSpPr>
        <p:spPr/>
        <p:txBody>
          <a:bodyPr/>
          <a:lstStyle/>
          <a:p>
            <a:r>
              <a:rPr lang="en-US" dirty="0"/>
              <a:t>Links: </a:t>
            </a:r>
          </a:p>
        </p:txBody>
      </p:sp>
      <p:sp>
        <p:nvSpPr>
          <p:cNvPr id="3" name="Content Placeholder 2">
            <a:extLst>
              <a:ext uri="{FF2B5EF4-FFF2-40B4-BE49-F238E27FC236}">
                <a16:creationId xmlns:a16="http://schemas.microsoft.com/office/drawing/2014/main" id="{7DE5001D-D90F-5020-6F74-47CB1B71D820}"/>
              </a:ext>
            </a:extLst>
          </p:cNvPr>
          <p:cNvSpPr>
            <a:spLocks noGrp="1"/>
          </p:cNvSpPr>
          <p:nvPr>
            <p:ph idx="1"/>
          </p:nvPr>
        </p:nvSpPr>
        <p:spPr/>
        <p:txBody>
          <a:bodyPr/>
          <a:lstStyle/>
          <a:p>
            <a:pPr marL="0" indent="0">
              <a:buNone/>
            </a:pPr>
            <a:r>
              <a:rPr lang="en-US" b="1" dirty="0"/>
              <a:t>New model sexual harassment policy (Apr. 2023):</a:t>
            </a:r>
          </a:p>
          <a:p>
            <a:pPr marL="0" indent="0">
              <a:buNone/>
            </a:pPr>
            <a:r>
              <a:rPr lang="en-US" dirty="0"/>
              <a:t>https://www.ny.gov/combating-sexual-harassment-workplace/sexual-harassment-prevention-model-policy-and-training</a:t>
            </a:r>
          </a:p>
          <a:p>
            <a:pPr marL="0" indent="0">
              <a:buNone/>
            </a:pPr>
            <a:endParaRPr lang="en-US" dirty="0"/>
          </a:p>
          <a:p>
            <a:pPr marL="0" indent="0">
              <a:buNone/>
            </a:pPr>
            <a:r>
              <a:rPr lang="en-US" b="1" dirty="0"/>
              <a:t>Unemployment form:</a:t>
            </a:r>
          </a:p>
          <a:p>
            <a:pPr marL="0" indent="0">
              <a:buNone/>
            </a:pPr>
            <a:r>
              <a:rPr lang="en-US" dirty="0"/>
              <a:t>https://dol.ny.gov/system/files/documents/2021/02/ia12_3.pdf</a:t>
            </a:r>
          </a:p>
        </p:txBody>
      </p:sp>
    </p:spTree>
    <p:extLst>
      <p:ext uri="{BB962C8B-B14F-4D97-AF65-F5344CB8AC3E}">
        <p14:creationId xmlns:p14="http://schemas.microsoft.com/office/powerpoint/2010/main" val="779869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1D6C4-ED81-4FCD-84A2-4E7F9D679CE4}"/>
              </a:ext>
            </a:extLst>
          </p:cNvPr>
          <p:cNvSpPr>
            <a:spLocks noGrp="1"/>
          </p:cNvSpPr>
          <p:nvPr>
            <p:ph type="title"/>
          </p:nvPr>
        </p:nvSpPr>
        <p:spPr>
          <a:xfrm>
            <a:off x="740546" y="901889"/>
            <a:ext cx="10515600" cy="1325563"/>
          </a:xfrm>
        </p:spPr>
        <p:txBody>
          <a:bodyPr>
            <a:normAutofit/>
          </a:bodyPr>
          <a:lstStyle/>
          <a:p>
            <a:r>
              <a:rPr lang="en-US" dirty="0"/>
              <a:t>EMPLOYMENT LAW UPDATE</a:t>
            </a:r>
          </a:p>
        </p:txBody>
      </p:sp>
      <p:sp>
        <p:nvSpPr>
          <p:cNvPr id="4" name="TextBox 3">
            <a:extLst>
              <a:ext uri="{FF2B5EF4-FFF2-40B4-BE49-F238E27FC236}">
                <a16:creationId xmlns:a16="http://schemas.microsoft.com/office/drawing/2014/main" id="{08922455-B97A-9CA8-1A13-D88A01A65048}"/>
              </a:ext>
            </a:extLst>
          </p:cNvPr>
          <p:cNvSpPr txBox="1"/>
          <p:nvPr/>
        </p:nvSpPr>
        <p:spPr>
          <a:xfrm>
            <a:off x="3890640" y="2459504"/>
            <a:ext cx="6094520" cy="1938992"/>
          </a:xfrm>
          <a:prstGeom prst="rect">
            <a:avLst/>
          </a:prstGeom>
          <a:noFill/>
        </p:spPr>
        <p:txBody>
          <a:bodyPr wrap="square">
            <a:spAutoFit/>
          </a:bodyPr>
          <a:lstStyle/>
          <a:p>
            <a:r>
              <a:rPr lang="en-US" sz="4000" b="1" dirty="0">
                <a:solidFill>
                  <a:schemeClr val="bg1"/>
                </a:solidFill>
                <a:effectLst/>
                <a:latin typeface="Calisto MT" panose="02040603050505030304" pitchFamily="18" charset="0"/>
                <a:ea typeface="Calibri" panose="020F0502020204030204" pitchFamily="34" charset="0"/>
                <a:cs typeface="Times New Roman" panose="02020603050405020304" pitchFamily="18" charset="0"/>
              </a:rPr>
              <a:t>Stacey Trien</a:t>
            </a:r>
            <a:br>
              <a:rPr lang="en-US" sz="1800" b="1" dirty="0">
                <a:effectLst/>
                <a:latin typeface="Calisto MT" panose="02040603050505030304" pitchFamily="18" charset="0"/>
                <a:ea typeface="Calibri" panose="020F0502020204030204" pitchFamily="34" charset="0"/>
                <a:cs typeface="Times New Roman" panose="02020603050405020304" pitchFamily="18" charset="0"/>
              </a:rPr>
            </a:br>
            <a:r>
              <a:rPr lang="en-US" sz="4000" b="1" dirty="0">
                <a:solidFill>
                  <a:srgbClr val="E76C2D"/>
                </a:solidFill>
                <a:effectLst/>
                <a:latin typeface="Calisto MT" panose="0204060305050503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strien@adamsleclair.law</a:t>
            </a:r>
            <a:br>
              <a:rPr lang="en-US" sz="1800" b="1" dirty="0">
                <a:effectLst/>
                <a:latin typeface="Calisto MT" panose="02040603050505030304" pitchFamily="18" charset="0"/>
                <a:ea typeface="Calibri" panose="020F0502020204030204" pitchFamily="34" charset="0"/>
                <a:cs typeface="Times New Roman" panose="02020603050405020304" pitchFamily="18" charset="0"/>
              </a:rPr>
            </a:br>
            <a:r>
              <a:rPr lang="en-US" sz="4000" b="1" dirty="0">
                <a:solidFill>
                  <a:schemeClr val="bg1"/>
                </a:solidFill>
                <a:effectLst/>
                <a:latin typeface="Calisto MT" panose="02040603050505030304" pitchFamily="18" charset="0"/>
                <a:ea typeface="Calibri" panose="020F0502020204030204" pitchFamily="34" charset="0"/>
                <a:cs typeface="Times New Roman" panose="02020603050405020304" pitchFamily="18" charset="0"/>
              </a:rPr>
              <a:t>(585) 327-4110</a:t>
            </a:r>
            <a:endParaRPr lang="en-US" sz="4000" dirty="0">
              <a:solidFill>
                <a:schemeClr val="bg1"/>
              </a:solidFill>
            </a:endParaRPr>
          </a:p>
        </p:txBody>
      </p:sp>
      <p:pic>
        <p:nvPicPr>
          <p:cNvPr id="6" name="Picture 5">
            <a:extLst>
              <a:ext uri="{FF2B5EF4-FFF2-40B4-BE49-F238E27FC236}">
                <a16:creationId xmlns:a16="http://schemas.microsoft.com/office/drawing/2014/main" id="{DD6E883B-7675-A236-5FB7-A961A80A5F3B}"/>
              </a:ext>
            </a:extLst>
          </p:cNvPr>
          <p:cNvPicPr>
            <a:picLocks noChangeAspect="1"/>
          </p:cNvPicPr>
          <p:nvPr/>
        </p:nvPicPr>
        <p:blipFill>
          <a:blip r:embed="rId3"/>
          <a:stretch>
            <a:fillRect/>
          </a:stretch>
        </p:blipFill>
        <p:spPr>
          <a:xfrm>
            <a:off x="2883129" y="4630548"/>
            <a:ext cx="6425741" cy="2078916"/>
          </a:xfrm>
          <a:prstGeom prst="rect">
            <a:avLst/>
          </a:prstGeom>
        </p:spPr>
      </p:pic>
    </p:spTree>
    <p:extLst>
      <p:ext uri="{BB962C8B-B14F-4D97-AF65-F5344CB8AC3E}">
        <p14:creationId xmlns:p14="http://schemas.microsoft.com/office/powerpoint/2010/main" val="3180013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Magnifying glass showing decling performance">
            <a:extLst>
              <a:ext uri="{FF2B5EF4-FFF2-40B4-BE49-F238E27FC236}">
                <a16:creationId xmlns:a16="http://schemas.microsoft.com/office/drawing/2014/main" id="{E221754B-82E8-C714-52F7-87A592141D5A}"/>
              </a:ext>
            </a:extLst>
          </p:cNvPr>
          <p:cNvPicPr>
            <a:picLocks noChangeAspect="1"/>
          </p:cNvPicPr>
          <p:nvPr/>
        </p:nvPicPr>
        <p:blipFill rotWithShape="1">
          <a:blip r:embed="rId3"/>
          <a:srcRect r="15627" b="-1"/>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A94F71-818D-CF15-2843-B97A735B7C7F}"/>
              </a:ext>
            </a:extLst>
          </p:cNvPr>
          <p:cNvSpPr>
            <a:spLocks noGrp="1"/>
          </p:cNvSpPr>
          <p:nvPr>
            <p:ph type="title"/>
          </p:nvPr>
        </p:nvSpPr>
        <p:spPr>
          <a:xfrm>
            <a:off x="477981" y="1122363"/>
            <a:ext cx="4023360" cy="3204134"/>
          </a:xfrm>
        </p:spPr>
        <p:txBody>
          <a:bodyPr vert="horz" lIns="91440" tIns="45720" rIns="91440" bIns="45720" rtlCol="0" anchor="b">
            <a:normAutofit/>
          </a:bodyPr>
          <a:lstStyle/>
          <a:p>
            <a:pPr algn="l"/>
            <a:r>
              <a:rPr lang="en-US" sz="4800" dirty="0">
                <a:latin typeface="+mj-lt"/>
              </a:rPr>
              <a:t>Trends in Discrimination Claims</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8491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ChangeArrowheads="1"/>
          </p:cNvSpPr>
          <p:nvPr>
            <p:ph type="title"/>
          </p:nvPr>
        </p:nvSpPr>
        <p:spPr>
          <a:xfrm>
            <a:off x="1287378" y="189390"/>
            <a:ext cx="9067800" cy="1143000"/>
          </a:xfrm>
        </p:spPr>
        <p:txBody>
          <a:bodyPr>
            <a:noAutofit/>
          </a:bodyPr>
          <a:lstStyle/>
          <a:p>
            <a:r>
              <a:rPr lang="en-US" altLang="en-US" sz="4000" dirty="0"/>
              <a:t>Workplace Sexual Harassment Complaints Filed With DHR</a:t>
            </a:r>
          </a:p>
        </p:txBody>
      </p:sp>
      <p:graphicFrame>
        <p:nvGraphicFramePr>
          <p:cNvPr id="7" name="Content Placeholder 6">
            <a:extLst>
              <a:ext uri="{FF2B5EF4-FFF2-40B4-BE49-F238E27FC236}">
                <a16:creationId xmlns:a16="http://schemas.microsoft.com/office/drawing/2014/main" id="{B593BA4B-21F2-4028-9273-9786ACF05BB4}"/>
              </a:ext>
            </a:extLst>
          </p:cNvPr>
          <p:cNvGraphicFramePr>
            <a:graphicFrameLocks noGrp="1"/>
          </p:cNvGraphicFramePr>
          <p:nvPr>
            <p:ph idx="1"/>
            <p:extLst>
              <p:ext uri="{D42A27DB-BD31-4B8C-83A1-F6EECF244321}">
                <p14:modId xmlns:p14="http://schemas.microsoft.com/office/powerpoint/2010/main" val="3365373149"/>
              </p:ext>
            </p:extLst>
          </p:nvPr>
        </p:nvGraphicFramePr>
        <p:xfrm>
          <a:off x="289793" y="1524000"/>
          <a:ext cx="10827798" cy="40016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4486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computer&#10;&#10;Description automatically generated">
            <a:extLst>
              <a:ext uri="{FF2B5EF4-FFF2-40B4-BE49-F238E27FC236}">
                <a16:creationId xmlns:a16="http://schemas.microsoft.com/office/drawing/2014/main" id="{5A920A6A-41FF-EEB1-13E0-F9196A4DF7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00"/>
            <a:ext cx="12192000" cy="6604000"/>
          </a:xfrm>
          <a:prstGeom prst="rect">
            <a:avLst/>
          </a:prstGeom>
        </p:spPr>
      </p:pic>
    </p:spTree>
    <p:extLst>
      <p:ext uri="{BB962C8B-B14F-4D97-AF65-F5344CB8AC3E}">
        <p14:creationId xmlns:p14="http://schemas.microsoft.com/office/powerpoint/2010/main" val="1220608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F3E36-DD47-4F62-A05B-B871EE13B393}"/>
              </a:ext>
            </a:extLst>
          </p:cNvPr>
          <p:cNvSpPr>
            <a:spLocks noGrp="1"/>
          </p:cNvSpPr>
          <p:nvPr>
            <p:ph type="title"/>
          </p:nvPr>
        </p:nvSpPr>
        <p:spPr/>
        <p:txBody>
          <a:bodyPr/>
          <a:lstStyle/>
          <a:p>
            <a:r>
              <a:rPr lang="en-US" dirty="0"/>
              <a:t>Discrimination Claims</a:t>
            </a:r>
          </a:p>
        </p:txBody>
      </p:sp>
      <p:graphicFrame>
        <p:nvGraphicFramePr>
          <p:cNvPr id="5" name="Content Placeholder 2">
            <a:extLst>
              <a:ext uri="{FF2B5EF4-FFF2-40B4-BE49-F238E27FC236}">
                <a16:creationId xmlns:a16="http://schemas.microsoft.com/office/drawing/2014/main" id="{F177085F-1603-E3D8-BFB4-1F164ACB91D8}"/>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5446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16F3E36-DD47-4F62-A05B-B871EE13B393}"/>
              </a:ext>
            </a:extLst>
          </p:cNvPr>
          <p:cNvSpPr>
            <a:spLocks noGrp="1"/>
          </p:cNvSpPr>
          <p:nvPr>
            <p:ph type="title"/>
          </p:nvPr>
        </p:nvSpPr>
        <p:spPr>
          <a:xfrm>
            <a:off x="452582" y="1153572"/>
            <a:ext cx="3714690" cy="4461163"/>
          </a:xfrm>
        </p:spPr>
        <p:txBody>
          <a:bodyPr>
            <a:normAutofit/>
          </a:bodyPr>
          <a:lstStyle/>
          <a:p>
            <a:r>
              <a:rPr lang="en-US" sz="4000" dirty="0">
                <a:solidFill>
                  <a:srgbClr val="FFFFFF"/>
                </a:solidFill>
              </a:rPr>
              <a:t>Marijuana Discrimination</a:t>
            </a:r>
            <a:br>
              <a:rPr lang="en-US" dirty="0">
                <a:solidFill>
                  <a:srgbClr val="FFFFFF"/>
                </a:solidFill>
              </a:rPr>
            </a:br>
            <a:br>
              <a:rPr lang="en-US" dirty="0">
                <a:solidFill>
                  <a:srgbClr val="FFFFFF"/>
                </a:solidFill>
              </a:rPr>
            </a:br>
            <a:r>
              <a:rPr lang="en-US" dirty="0">
                <a:solidFill>
                  <a:srgbClr val="FFFFFF"/>
                </a:solidFill>
              </a:rPr>
              <a:t>Labor Law 201-d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Content Placeholder 2">
            <a:extLst>
              <a:ext uri="{FF2B5EF4-FFF2-40B4-BE49-F238E27FC236}">
                <a16:creationId xmlns:a16="http://schemas.microsoft.com/office/drawing/2014/main" id="{EB21DF16-3B2F-415B-95BA-79C2653CB30D}"/>
              </a:ext>
            </a:extLst>
          </p:cNvPr>
          <p:cNvSpPr>
            <a:spLocks noGrp="1"/>
          </p:cNvSpPr>
          <p:nvPr>
            <p:ph idx="1"/>
          </p:nvPr>
        </p:nvSpPr>
        <p:spPr>
          <a:xfrm>
            <a:off x="4447308" y="591344"/>
            <a:ext cx="6906491" cy="5585619"/>
          </a:xfrm>
        </p:spPr>
        <p:txBody>
          <a:bodyPr anchor="ctr">
            <a:normAutofit/>
          </a:bodyPr>
          <a:lstStyle/>
          <a:p>
            <a:r>
              <a:rPr lang="en-US" dirty="0">
                <a:solidFill>
                  <a:schemeClr val="tx1"/>
                </a:solidFill>
              </a:rPr>
              <a:t>Political activities</a:t>
            </a:r>
          </a:p>
          <a:p>
            <a:r>
              <a:rPr lang="en-US" dirty="0">
                <a:solidFill>
                  <a:schemeClr val="tx1"/>
                </a:solidFill>
              </a:rPr>
              <a:t>Recreational activities</a:t>
            </a:r>
          </a:p>
          <a:p>
            <a:r>
              <a:rPr lang="en-US" dirty="0">
                <a:solidFill>
                  <a:schemeClr val="tx1"/>
                </a:solidFill>
              </a:rPr>
              <a:t>Membership in a union</a:t>
            </a:r>
          </a:p>
          <a:p>
            <a:r>
              <a:rPr lang="en-US" dirty="0">
                <a:solidFill>
                  <a:schemeClr val="tx1"/>
                </a:solidFill>
              </a:rPr>
              <a:t>Refusal to attend employer-sponsored meeting or speech regarding religious or political matters</a:t>
            </a:r>
          </a:p>
          <a:p>
            <a:r>
              <a:rPr lang="en-US" dirty="0">
                <a:solidFill>
                  <a:schemeClr val="tx1"/>
                </a:solidFill>
                <a:highlight>
                  <a:srgbClr val="00FF00"/>
                </a:highlight>
              </a:rPr>
              <a:t>Legal use of “consumable products including cannabis”</a:t>
            </a:r>
          </a:p>
          <a:p>
            <a:pPr marL="914400" lvl="2" indent="0">
              <a:buNone/>
            </a:pPr>
            <a:endParaRPr lang="en-US" dirty="0"/>
          </a:p>
        </p:txBody>
      </p:sp>
    </p:spTree>
    <p:extLst>
      <p:ext uri="{BB962C8B-B14F-4D97-AF65-F5344CB8AC3E}">
        <p14:creationId xmlns:p14="http://schemas.microsoft.com/office/powerpoint/2010/main" val="1359543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F3E36-DD47-4F62-A05B-B871EE13B393}"/>
              </a:ext>
            </a:extLst>
          </p:cNvPr>
          <p:cNvSpPr>
            <a:spLocks noGrp="1"/>
          </p:cNvSpPr>
          <p:nvPr>
            <p:ph type="title"/>
          </p:nvPr>
        </p:nvSpPr>
        <p:spPr/>
        <p:txBody>
          <a:bodyPr/>
          <a:lstStyle/>
          <a:p>
            <a:r>
              <a:rPr lang="en-US" dirty="0"/>
              <a:t>Marijuana in the Workplace</a:t>
            </a:r>
          </a:p>
        </p:txBody>
      </p:sp>
      <p:graphicFrame>
        <p:nvGraphicFramePr>
          <p:cNvPr id="5" name="Content Placeholder 2">
            <a:extLst>
              <a:ext uri="{FF2B5EF4-FFF2-40B4-BE49-F238E27FC236}">
                <a16:creationId xmlns:a16="http://schemas.microsoft.com/office/drawing/2014/main" id="{F177085F-1603-E3D8-BFB4-1F164ACB91D8}"/>
              </a:ext>
            </a:extLst>
          </p:cNvPr>
          <p:cNvGraphicFramePr>
            <a:graphicFrameLocks noGrp="1"/>
          </p:cNvGraphicFramePr>
          <p:nvPr>
            <p:ph idx="1"/>
            <p:extLst>
              <p:ext uri="{D42A27DB-BD31-4B8C-83A1-F6EECF244321}">
                <p14:modId xmlns:p14="http://schemas.microsoft.com/office/powerpoint/2010/main" val="3631533519"/>
              </p:ext>
            </p:extLst>
          </p:nvPr>
        </p:nvGraphicFramePr>
        <p:xfrm>
          <a:off x="838199" y="1825625"/>
          <a:ext cx="1070725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A165D4F-CC4F-8121-6DD8-0B44FE299555}"/>
              </a:ext>
            </a:extLst>
          </p:cNvPr>
          <p:cNvSpPr txBox="1"/>
          <p:nvPr/>
        </p:nvSpPr>
        <p:spPr>
          <a:xfrm>
            <a:off x="646545" y="1690688"/>
            <a:ext cx="9144000" cy="1477328"/>
          </a:xfrm>
          <a:prstGeom prst="rect">
            <a:avLst/>
          </a:prstGeom>
          <a:noFill/>
        </p:spPr>
        <p:txBody>
          <a:bodyPr wrap="square" rtlCol="0">
            <a:spAutoFit/>
          </a:bodyPr>
          <a:lstStyle/>
          <a:p>
            <a:pPr lvl="1"/>
            <a:r>
              <a:rPr lang="en-US" sz="2400" u="sng" dirty="0">
                <a:solidFill>
                  <a:schemeClr val="bg1"/>
                </a:solidFill>
              </a:rPr>
              <a:t>Labor Law 201-d</a:t>
            </a:r>
          </a:p>
          <a:p>
            <a:pPr lvl="1"/>
            <a:r>
              <a:rPr lang="en-US" sz="2400" dirty="0">
                <a:solidFill>
                  <a:schemeClr val="bg1"/>
                </a:solidFill>
              </a:rPr>
              <a:t>Employers are prohibited from discriminating against employees based on employee’s LEGAL use of marijuana:</a:t>
            </a:r>
          </a:p>
          <a:p>
            <a:endParaRPr lang="en-US" dirty="0"/>
          </a:p>
        </p:txBody>
      </p:sp>
    </p:spTree>
    <p:extLst>
      <p:ext uri="{BB962C8B-B14F-4D97-AF65-F5344CB8AC3E}">
        <p14:creationId xmlns:p14="http://schemas.microsoft.com/office/powerpoint/2010/main" val="27213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8C6EA-7744-FFD3-3126-9205F3E9F902}"/>
              </a:ext>
            </a:extLst>
          </p:cNvPr>
          <p:cNvSpPr>
            <a:spLocks noGrp="1"/>
          </p:cNvSpPr>
          <p:nvPr>
            <p:ph type="title"/>
          </p:nvPr>
        </p:nvSpPr>
        <p:spPr>
          <a:xfrm>
            <a:off x="621792" y="1161288"/>
            <a:ext cx="3602736" cy="4526280"/>
          </a:xfrm>
        </p:spPr>
        <p:txBody>
          <a:bodyPr>
            <a:normAutofit/>
          </a:bodyPr>
          <a:lstStyle/>
          <a:p>
            <a:r>
              <a:rPr lang="en-US" dirty="0"/>
              <a:t>What is legal use?</a:t>
            </a:r>
          </a:p>
        </p:txBody>
      </p:sp>
      <p:sp>
        <p:nvSpPr>
          <p:cNvPr id="3" name="Content Placeholder 2">
            <a:extLst>
              <a:ext uri="{FF2B5EF4-FFF2-40B4-BE49-F238E27FC236}">
                <a16:creationId xmlns:a16="http://schemas.microsoft.com/office/drawing/2014/main" id="{6CCDD868-17E2-EE44-C357-770E11ADAE84}"/>
              </a:ext>
            </a:extLst>
          </p:cNvPr>
          <p:cNvSpPr>
            <a:spLocks noGrp="1"/>
          </p:cNvSpPr>
          <p:nvPr>
            <p:ph idx="1"/>
          </p:nvPr>
        </p:nvSpPr>
        <p:spPr>
          <a:xfrm>
            <a:off x="5434149" y="932688"/>
            <a:ext cx="5916603" cy="4992624"/>
          </a:xfrm>
        </p:spPr>
        <p:txBody>
          <a:bodyPr anchor="ctr">
            <a:normAutofit/>
          </a:bodyPr>
          <a:lstStyle/>
          <a:p>
            <a:pPr marL="0" indent="0">
              <a:buNone/>
            </a:pPr>
            <a:r>
              <a:rPr lang="en-US" sz="2000" b="1" dirty="0"/>
              <a:t>Legal Use = 21 years or older</a:t>
            </a:r>
          </a:p>
          <a:p>
            <a:pPr marL="0" indent="0">
              <a:buNone/>
            </a:pPr>
            <a:endParaRPr lang="en-US" sz="2000" dirty="0"/>
          </a:p>
          <a:p>
            <a:pPr marL="0" indent="0">
              <a:buNone/>
            </a:pPr>
            <a:r>
              <a:rPr lang="en-US" sz="2000" b="1" dirty="0"/>
              <a:t>Illegal Use:</a:t>
            </a:r>
          </a:p>
          <a:p>
            <a:r>
              <a:rPr lang="en-US" sz="2000" dirty="0"/>
              <a:t>Driving while using/under the influence</a:t>
            </a:r>
          </a:p>
          <a:p>
            <a:r>
              <a:rPr lang="en-US" sz="2000" dirty="0"/>
              <a:t>Where smoking tobacco is prohibited</a:t>
            </a:r>
          </a:p>
          <a:p>
            <a:r>
              <a:rPr lang="en-US" sz="2000" dirty="0"/>
              <a:t>Sell without a license</a:t>
            </a:r>
          </a:p>
          <a:p>
            <a:r>
              <a:rPr lang="en-US" sz="2000" dirty="0"/>
              <a:t>Federal land</a:t>
            </a:r>
          </a:p>
          <a:p>
            <a:pPr marL="0" indent="0">
              <a:buNone/>
            </a:pPr>
            <a:endParaRPr lang="en-US" sz="2000" dirty="0"/>
          </a:p>
        </p:txBody>
      </p:sp>
    </p:spTree>
    <p:extLst>
      <p:ext uri="{BB962C8B-B14F-4D97-AF65-F5344CB8AC3E}">
        <p14:creationId xmlns:p14="http://schemas.microsoft.com/office/powerpoint/2010/main" val="1460992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4903</TotalTime>
  <Words>1077</Words>
  <Application>Microsoft Office PowerPoint</Application>
  <PresentationFormat>Widescreen</PresentationFormat>
  <Paragraphs>139</Paragraphs>
  <Slides>19</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Calisto MT</vt:lpstr>
      <vt:lpstr>Office Theme</vt:lpstr>
      <vt:lpstr>PowerPoint Presentation</vt:lpstr>
      <vt:lpstr>EMPLOYMENT LAW UPDATE</vt:lpstr>
      <vt:lpstr>Trends in Discrimination Claims</vt:lpstr>
      <vt:lpstr>Workplace Sexual Harassment Complaints Filed With DHR</vt:lpstr>
      <vt:lpstr>PowerPoint Presentation</vt:lpstr>
      <vt:lpstr>Discrimination Claims</vt:lpstr>
      <vt:lpstr>Marijuana Discrimination  Labor Law 201-d</vt:lpstr>
      <vt:lpstr>Marijuana in the Workplace</vt:lpstr>
      <vt:lpstr>What is legal use?</vt:lpstr>
      <vt:lpstr>What are Work Hours?</vt:lpstr>
      <vt:lpstr>What is Employer’s Premises?</vt:lpstr>
      <vt:lpstr>What to Do if Employee is Using During Work Hours or on Employer’s Premises?</vt:lpstr>
      <vt:lpstr>Drug Testing</vt:lpstr>
      <vt:lpstr>Exceptions:</vt:lpstr>
      <vt:lpstr>Medical Marijuana</vt:lpstr>
      <vt:lpstr>Marijuana Updates</vt:lpstr>
      <vt:lpstr>Federal Labor Law</vt:lpstr>
      <vt:lpstr>New Laws in NY State</vt:lpstr>
      <vt:lpstr>Links: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Demanchick</dc:creator>
  <cp:lastModifiedBy>Carin Cole</cp:lastModifiedBy>
  <cp:revision>43</cp:revision>
  <cp:lastPrinted>2020-05-14T19:40:49Z</cp:lastPrinted>
  <dcterms:created xsi:type="dcterms:W3CDTF">2020-04-23T19:16:43Z</dcterms:created>
  <dcterms:modified xsi:type="dcterms:W3CDTF">2023-10-10T21:13:46Z</dcterms:modified>
</cp:coreProperties>
</file>