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4"/>
    <p:sldMasterId id="2147483777" r:id="rId5"/>
  </p:sldMasterIdLst>
  <p:notesMasterIdLst>
    <p:notesMasterId r:id="rId11"/>
  </p:notesMasterIdLst>
  <p:handoutMasterIdLst>
    <p:handoutMasterId r:id="rId12"/>
  </p:handoutMasterIdLst>
  <p:sldIdLst>
    <p:sldId id="256" r:id="rId6"/>
    <p:sldId id="786" r:id="rId7"/>
    <p:sldId id="787" r:id="rId8"/>
    <p:sldId id="788" r:id="rId9"/>
    <p:sldId id="789" r:id="rId10"/>
  </p:sldIdLst>
  <p:sldSz cx="12188825" cy="6858000"/>
  <p:notesSz cx="7010400" cy="92964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Schwall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D356A"/>
    <a:srgbClr val="A3C034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29" autoAdjust="0"/>
  </p:normalViewPr>
  <p:slideViewPr>
    <p:cSldViewPr showGuides="1">
      <p:cViewPr varScale="1">
        <p:scale>
          <a:sx n="112" d="100"/>
          <a:sy n="112" d="100"/>
        </p:scale>
        <p:origin x="438" y="9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10/10/2023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10/10/2023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44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87780-EE21-4D88-ADE6-DEB9EBFA2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B0E5F-44FC-465F-B79E-E160481AC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B9F11-BD8A-48B5-8047-EDA29FF8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11FA4-DC03-484F-A7AF-914DD5C8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2E645-296A-4A49-A1B5-C51F7D66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9066-FE26-4E47-B394-058060F4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9F269-B919-40EA-A7A3-5402861E6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26D08-0B92-416F-B8CF-625D863F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0A4AD-11FC-4F41-A75F-BFE8E175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DF5D-2E26-486D-B421-929164FD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5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FBA733-6CA2-412A-A31C-8C8EFF9BE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3313" y="365125"/>
            <a:ext cx="26273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3C0DE-6ED6-4564-A4E6-29473FC6A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271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389D0-000D-478C-8730-A4E4A47F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D8058-A3BA-4DEB-ACAF-3D8CB910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9957F-D5B4-4DF9-9A31-FB224C0B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2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8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0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82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8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D255-9225-421A-8E23-FAC1391C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C07E4-C518-4E7B-826E-200C5D4CE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2CFA-AE81-449E-9940-C6E11B66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A9481-37A8-4427-9938-BE070F9F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30E36-5943-473E-8833-8DD0940D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6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9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31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0CB2-DCE7-4F4E-805E-C9EA5584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24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DEC0-DD4B-4001-8A83-8074D16CF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24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64F34-8A66-43BC-B978-915E88BB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59F1C-59AD-4F45-8ADD-98C3E524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8D4FB-CE0D-46B3-A346-F8CDC653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2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14F05-9EF0-403C-904C-72C0E225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0D43-81AE-4D2F-B818-B28D54C7C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B45C6-B86E-44AD-910F-14D40BF3B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00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33B44-AAED-4ED8-8B71-BF08CC4C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4A6D3-C45A-490E-BCEB-6F09DAAB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1C22B-9693-4B46-BFA5-A5D36C02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5224A-AA4C-403E-9A58-BDE0EB3C0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24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C912E-4D93-4121-99F9-A6B2862F0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5FC0-0EB9-4912-AFD1-67199A371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25B13-65A7-4D9B-9E80-4BD010080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70ECB-F19C-458B-AADB-4D34D2FCE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9BAC7E-B0AE-4E40-8C7C-75B67D4A9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699AC-B02A-472C-8063-467F0D77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DE72F-2623-4417-A262-E121F30C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5840-0C3B-4D81-960E-5126FD90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14403-7B11-4D89-8E48-48731C76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95639-EC4C-452B-B628-CBFBA531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CD67F-AB4A-43D5-9E7C-EC7526CD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4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A08BA-2FF6-4392-B994-7D23B49A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1E6E94-B119-46A0-9522-B0245592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0AAD4-6823-4419-98D6-B196F6BB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9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A607-D24E-45ED-A506-2129A3CC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F4BA5-EC28-47EC-BFC7-4D78CA4D8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29BD7-67A3-4FF5-A98C-7102F2BF4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1CBD3-47A7-4D20-A1D6-21AE2ADED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BB804-7B3A-46C5-9279-3E9DB0E4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AE036-9DE5-46C3-A233-DDFEA54D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0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2D05-BF65-49D3-B92A-A2859E90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58E75-E0CA-49E6-8127-CD8DD7EEA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6516B-F8EB-4D9A-9FF9-053C4CF8F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67647-72C8-43C6-98BF-AEA55838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60FD3-3147-449B-968F-2DC1FEF1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6A935-2278-4885-95F6-BFB4EFD8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0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0E4F16-47A5-4B66-83A5-32E0F0543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1CED3-B010-45F0-8AA2-0D2607F8E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24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CA04-13C8-414D-8A74-20281183B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16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0EED-BC72-434D-B19E-2763B2865748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A4F17-ED23-44A4-B47D-2B268EDBA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9C19D-CCA6-44D6-97B9-2CE3C8CD5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9013" y="6356350"/>
            <a:ext cx="2741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AD03-5539-4FCE-A64D-DD75A7C49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3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3AFD-15FC-4940-A347-94E63B419CA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E3199-1C1D-48C8-85BB-A5FF7CE7B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Adams </a:t>
            </a:r>
            <a:r>
              <a:rPr lang="en-US" b="1" dirty="0" err="1"/>
              <a:t>Leclair</a:t>
            </a:r>
            <a:r>
              <a:rPr lang="en-US" b="1" dirty="0"/>
              <a:t> Construction Law Update</a:t>
            </a:r>
            <a:br>
              <a:rPr lang="en-US" b="1" dirty="0"/>
            </a:br>
            <a:br>
              <a:rPr lang="en-US" b="1" dirty="0"/>
            </a:br>
            <a:r>
              <a:rPr lang="en-US" sz="5300" b="1" dirty="0"/>
              <a:t>Contractor Registration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by:</a:t>
            </a:r>
          </a:p>
          <a:p>
            <a:r>
              <a:rPr lang="en-US" dirty="0"/>
              <a:t>Joe Hogan, CDT</a:t>
            </a:r>
          </a:p>
          <a:p>
            <a:r>
              <a:rPr lang="en-US" dirty="0"/>
              <a:t>Vice President – Building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812" y="5715000"/>
            <a:ext cx="1184148" cy="92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0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4697-D52D-665B-BF44-9FB73C21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285" y="304800"/>
            <a:ext cx="10969943" cy="1143000"/>
          </a:xfrm>
        </p:spPr>
        <p:txBody>
          <a:bodyPr/>
          <a:lstStyle/>
          <a:p>
            <a:r>
              <a:rPr lang="en-US" dirty="0"/>
              <a:t>How it Started – Original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4961D-AABE-EB8E-EE8C-0CA6B8A15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2" y="1600201"/>
            <a:ext cx="9294972" cy="4525963"/>
          </a:xfrm>
        </p:spPr>
        <p:txBody>
          <a:bodyPr>
            <a:normAutofit lnSpcReduction="10000"/>
          </a:bodyPr>
          <a:lstStyle/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Synonymous Contractor and Subcontractor Definitions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Listing of All (Contractors/Subcontractors) with Proof of Registration with the Bid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Subcontractor Registration Forms Provided to Owner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Limited Due Process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Year Effective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3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2C8A-BEC1-A0DA-76F5-53BEF595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613" y="432988"/>
            <a:ext cx="9677400" cy="1143000"/>
          </a:xfrm>
        </p:spPr>
        <p:txBody>
          <a:bodyPr/>
          <a:lstStyle/>
          <a:p>
            <a:r>
              <a:rPr lang="en-US" dirty="0"/>
              <a:t>What Was Signed Into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F916-1C84-BED8-865B-819C5434B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2" y="1600201"/>
            <a:ext cx="9294972" cy="4525963"/>
          </a:xfrm>
        </p:spPr>
        <p:txBody>
          <a:bodyPr>
            <a:normAutofit fontScale="92500" lnSpcReduction="10000"/>
          </a:bodyPr>
          <a:lstStyle/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Separate Subcontractor Definition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 Prime Bidder Must Show Proof of Registration with the bid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Subcontractor Registration prior to their commencing work.  </a:t>
            </a:r>
          </a:p>
          <a:p>
            <a:pPr marL="491463" lvl="1" indent="-91413" defTabSz="914126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Contractor need not show proof to owner.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Expanded Due Process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$1,000 Fines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Year Effective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9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EEA5-F0FB-BFD4-B56E-18DD61D6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2" y="228600"/>
            <a:ext cx="9162928" cy="1143000"/>
          </a:xfrm>
        </p:spPr>
        <p:txBody>
          <a:bodyPr/>
          <a:lstStyle/>
          <a:p>
            <a:r>
              <a:rPr lang="en-US" dirty="0"/>
              <a:t>Issues to Consider in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B3EF8-7711-2A06-9321-073346068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2" y="1600201"/>
            <a:ext cx="9142572" cy="4525963"/>
          </a:xfrm>
        </p:spPr>
        <p:txBody>
          <a:bodyPr>
            <a:normAutofit/>
          </a:bodyPr>
          <a:lstStyle/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Outstanding Wage Assessments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NYS or Federal Debarment Within Last 8 Years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Debarment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by other state Within Last 8 Years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Violations of Labor/Employment Tax Law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Violation of Workplace Safety Standards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Whether Firm is Part of an Apprenticeship Program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Whether Firm is an M/WBE</a:t>
            </a:r>
          </a:p>
          <a:p>
            <a:pPr marL="0" marR="0" lvl="0" indent="0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6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6A48-89EF-9EED-BB62-7FA3F2E7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812" y="274638"/>
            <a:ext cx="9142572" cy="1143000"/>
          </a:xfrm>
        </p:spPr>
        <p:txBody>
          <a:bodyPr/>
          <a:lstStyle/>
          <a:p>
            <a:r>
              <a:rPr lang="en-US" dirty="0"/>
              <a:t>What’s Next – What to Watch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FAEF1-5756-ABAF-C5F7-54930AF2B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812" y="1600201"/>
            <a:ext cx="9142572" cy="4525963"/>
          </a:xfrm>
        </p:spPr>
        <p:txBody>
          <a:bodyPr/>
          <a:lstStyle/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999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NYS DOL Rulemaking</a:t>
            </a:r>
          </a:p>
          <a:p>
            <a:pPr marL="491463" lvl="1" indent="-91413" defTabSz="914126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en-US" sz="1599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What Basis Will Firm be Denied Registration?</a:t>
            </a:r>
          </a:p>
          <a:p>
            <a:pPr marL="491463" lvl="1" indent="-91413" defTabSz="914126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1599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Due Process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999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NYS DOL Staff/Logistics Ramp-up</a:t>
            </a:r>
          </a:p>
          <a:p>
            <a:pPr marL="491463" lvl="1" indent="-91413" defTabSz="914126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1599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Maintenance of On-Line List of Registered Firms</a:t>
            </a:r>
            <a:endParaRPr kumimoji="0" lang="en-US" sz="159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91463" lvl="1" indent="-91413" defTabSz="914126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1599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Timely registrations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999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Challenges to Rules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US" sz="1999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Challenges to Registration Denials/Revocations</a:t>
            </a: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US" sz="1999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FOIL/Other Activity bb Organized Labor and Others </a:t>
            </a:r>
            <a:endParaRPr kumimoji="0" lang="en-US" sz="1999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13" marR="0" lvl="0" indent="-91413" algn="l" defTabSz="914126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961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E41224-0370-4595-877C-23316CD80004}">
  <ds:schemaRefs>
    <ds:schemaRef ds:uri="4873beb7-5857-4685-be1f-d57550cc96cc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17473</TotalTime>
  <Words>211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Wingdings</vt:lpstr>
      <vt:lpstr>Custom Design</vt:lpstr>
      <vt:lpstr>Office Theme</vt:lpstr>
      <vt:lpstr>Adams Leclair Construction Law Update  Contractor Registration </vt:lpstr>
      <vt:lpstr>How it Started – Original Provisions</vt:lpstr>
      <vt:lpstr>What Was Signed Into Law</vt:lpstr>
      <vt:lpstr>Issues to Consider in Registration</vt:lpstr>
      <vt:lpstr>What’s Next – What to Watch 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Brendan Manning</dc:creator>
  <cp:lastModifiedBy>Joe Hogan</cp:lastModifiedBy>
  <cp:revision>366</cp:revision>
  <cp:lastPrinted>2020-03-23T14:46:57Z</cp:lastPrinted>
  <dcterms:created xsi:type="dcterms:W3CDTF">2017-09-22T14:21:31Z</dcterms:created>
  <dcterms:modified xsi:type="dcterms:W3CDTF">2023-10-10T13:21:00Z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