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9" r:id="rId4"/>
    <p:sldId id="260" r:id="rId5"/>
    <p:sldId id="261" r:id="rId6"/>
    <p:sldId id="286" r:id="rId7"/>
    <p:sldId id="262" r:id="rId8"/>
    <p:sldId id="287" r:id="rId9"/>
    <p:sldId id="288" r:id="rId10"/>
    <p:sldId id="289" r:id="rId11"/>
    <p:sldId id="265" r:id="rId12"/>
    <p:sldId id="266" r:id="rId13"/>
    <p:sldId id="267" r:id="rId14"/>
    <p:sldId id="268" r:id="rId15"/>
    <p:sldId id="285" r:id="rId16"/>
    <p:sldId id="274" r:id="rId17"/>
    <p:sldId id="275" r:id="rId18"/>
    <p:sldId id="258" r:id="rId19"/>
    <p:sldId id="276" r:id="rId20"/>
    <p:sldId id="278" r:id="rId21"/>
    <p:sldId id="290" r:id="rId22"/>
    <p:sldId id="279" r:id="rId23"/>
    <p:sldId id="283" r:id="rId24"/>
    <p:sldId id="291" r:id="rId25"/>
    <p:sldId id="284" r:id="rId2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C2D"/>
    <a:srgbClr val="334695"/>
    <a:srgbClr val="555A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2" d="100"/>
          <a:sy n="72" d="100"/>
        </p:scale>
        <p:origin x="79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C9F4738-2A7C-4C91-98F8-566EA37FF5C9}" type="datetimeFigureOut">
              <a:rPr lang="en-US" smtClean="0"/>
              <a:t>10/10/2023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57CDBBE-9111-417E-BEA7-6000AFC7C2DF}" type="slidenum">
              <a:rPr lang="en-US" smtClean="0"/>
              <a:t>‹#›</a:t>
            </a:fld>
            <a:endParaRPr lang="en-US"/>
          </a:p>
        </p:txBody>
      </p:sp>
    </p:spTree>
    <p:extLst>
      <p:ext uri="{BB962C8B-B14F-4D97-AF65-F5344CB8AC3E}">
        <p14:creationId xmlns:p14="http://schemas.microsoft.com/office/powerpoint/2010/main" val="2594805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CDBBE-9111-417E-BEA7-6000AFC7C2DF}" type="slidenum">
              <a:rPr lang="en-US" smtClean="0"/>
              <a:t>1</a:t>
            </a:fld>
            <a:endParaRPr lang="en-US"/>
          </a:p>
        </p:txBody>
      </p:sp>
    </p:spTree>
    <p:extLst>
      <p:ext uri="{BB962C8B-B14F-4D97-AF65-F5344CB8AC3E}">
        <p14:creationId xmlns:p14="http://schemas.microsoft.com/office/powerpoint/2010/main" val="67935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D99F-5813-4734-897C-04A3CB9DA23C}"/>
              </a:ext>
            </a:extLst>
          </p:cNvPr>
          <p:cNvSpPr>
            <a:spLocks noGrp="1"/>
          </p:cNvSpPr>
          <p:nvPr>
            <p:ph type="ctrTitle"/>
          </p:nvPr>
        </p:nvSpPr>
        <p:spPr>
          <a:xfrm>
            <a:off x="1524000" y="1122363"/>
            <a:ext cx="9144000" cy="2387600"/>
          </a:xfrm>
        </p:spPr>
        <p:txBody>
          <a:bodyPr anchor="b"/>
          <a:lstStyle>
            <a:lvl1pPr algn="ctr">
              <a:defRPr sz="6000" b="1">
                <a:solidFill>
                  <a:schemeClr val="bg1"/>
                </a:solidFill>
                <a:latin typeface="Calisto MT" panose="0204060305050503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CA463814-18D5-4E6F-A465-2490D383F8A4}"/>
              </a:ext>
            </a:extLst>
          </p:cNvPr>
          <p:cNvSpPr>
            <a:spLocks noGrp="1"/>
          </p:cNvSpPr>
          <p:nvPr>
            <p:ph type="subTitle" idx="1"/>
          </p:nvPr>
        </p:nvSpPr>
        <p:spPr>
          <a:xfrm>
            <a:off x="1524000" y="3602038"/>
            <a:ext cx="9144000" cy="1655762"/>
          </a:xfrm>
        </p:spPr>
        <p:txBody>
          <a:bodyPr/>
          <a:lstStyle>
            <a:lvl1pPr marL="0" indent="0" algn="ctr">
              <a:buNone/>
              <a:defRPr sz="2400">
                <a:latin typeface="Calisto MT" panose="02040603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AC6EC1E-755F-4077-BB08-A157BFCACA14}"/>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8991DCD8-F9C8-40AA-8249-827B6306B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6BC28-0E43-43FC-85B1-02FFA7B43A6F}"/>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3872764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46B9-E740-4811-BD27-80FF85E6D0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6AAB4-8FC4-4126-BB81-DA19E1C76C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1BC17-59FC-4E85-BCDE-C72817384188}"/>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31FF3593-F135-477C-AB12-BA60B783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D3497-8F5F-48C3-A2C2-45B59F186585}"/>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5434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F0754C-FBC2-4F20-B279-96C390DEA3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BE905-15DF-47ED-A0FC-D7DD5A8FD5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61C9B-9B52-43EA-9983-C36FD3602296}"/>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D99E831D-0944-445A-849F-CEDA12FA6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73244-0C63-4362-AA66-EEF1832DAE59}"/>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124013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D70D8-A7E4-46CE-A900-F95B88071A78}"/>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B8DB526B-62F9-4BD9-8727-8A7C125AA9D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766FB2-049C-43A5-B462-9C04A7BF9F41}"/>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760363B8-A197-4B7A-9DD7-BF659AC7E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6E8DA-84DF-4FA5-8CB9-18600533EAEB}"/>
              </a:ext>
            </a:extLst>
          </p:cNvPr>
          <p:cNvSpPr>
            <a:spLocks noGrp="1"/>
          </p:cNvSpPr>
          <p:nvPr>
            <p:ph type="sldNum" sz="quarter" idx="12"/>
          </p:nvPr>
        </p:nvSpPr>
        <p:spPr/>
        <p:txBody>
          <a:bodyPr/>
          <a:lstStyle/>
          <a:p>
            <a:fld id="{F9238F91-BEA2-4D9E-A1F8-3006468424D4}" type="slidenum">
              <a:rPr lang="en-US" smtClean="0"/>
              <a:t>‹#›</a:t>
            </a:fld>
            <a:endParaRPr lang="en-US"/>
          </a:p>
        </p:txBody>
      </p:sp>
      <p:cxnSp>
        <p:nvCxnSpPr>
          <p:cNvPr id="7" name="Straight Connector 6">
            <a:extLst>
              <a:ext uri="{FF2B5EF4-FFF2-40B4-BE49-F238E27FC236}">
                <a16:creationId xmlns:a16="http://schemas.microsoft.com/office/drawing/2014/main" id="{E5E98BCA-C747-477A-A3FD-F8E796B6EA90}"/>
              </a:ext>
            </a:extLst>
          </p:cNvPr>
          <p:cNvCxnSpPr>
            <a:cxnSpLocks/>
          </p:cNvCxnSpPr>
          <p:nvPr userDrawn="1"/>
        </p:nvCxnSpPr>
        <p:spPr>
          <a:xfrm>
            <a:off x="2051858" y="1418806"/>
            <a:ext cx="7772400" cy="0"/>
          </a:xfrm>
          <a:prstGeom prst="line">
            <a:avLst/>
          </a:prstGeom>
          <a:ln w="19050">
            <a:solidFill>
              <a:srgbClr val="E76C2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93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4440-DFA7-47F2-9B32-FF98628811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1589B-4E7C-49D5-A8DB-05606EA79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E5E5F-2302-40FC-A137-595D9A0B3885}"/>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A17B8D9F-AC86-4885-B470-A95B0A5C4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F10A3-7EBD-43B2-A136-DF5B9F61905D}"/>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24793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31FA-956E-4845-BA9A-86CE445272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5BEF1-EEB2-4C72-A0AD-2704D6740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6B568-4259-48EF-9B5F-CF3AB7C5B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B692E4-567A-4BC7-BEF4-E62A69A1FA87}"/>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6" name="Footer Placeholder 5">
            <a:extLst>
              <a:ext uri="{FF2B5EF4-FFF2-40B4-BE49-F238E27FC236}">
                <a16:creationId xmlns:a16="http://schemas.microsoft.com/office/drawing/2014/main" id="{83E91A70-D885-4529-9ED7-47A6ED83F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A45E40-70AF-43B0-9065-A38CFD5AFBBB}"/>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151832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5D9E-DD40-4140-961A-AE97C41F3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4C28C6-976B-4378-834F-E71ADD5C63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7D8A1-6DB9-4937-AC48-A9B6E17D81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90BA7E-2B45-4746-973A-727BA715AF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F4FB48-648F-460D-AC59-36877F7F82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F35652-A336-4689-BC2D-EAE2FE103CCA}"/>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8" name="Footer Placeholder 7">
            <a:extLst>
              <a:ext uri="{FF2B5EF4-FFF2-40B4-BE49-F238E27FC236}">
                <a16:creationId xmlns:a16="http://schemas.microsoft.com/office/drawing/2014/main" id="{EA456BBA-B1DB-4EDC-A201-6FC700CF2B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614BFC-2682-443B-8328-A3378480E3B6}"/>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416403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030F-8C52-4671-B18C-38146BEFF103}"/>
              </a:ext>
            </a:extLst>
          </p:cNvPr>
          <p:cNvSpPr>
            <a:spLocks noGrp="1"/>
          </p:cNvSpPr>
          <p:nvPr>
            <p:ph type="title"/>
          </p:nvPr>
        </p:nvSpPr>
        <p:spPr>
          <a:xfrm>
            <a:off x="838200" y="2766218"/>
            <a:ext cx="10515600" cy="1325563"/>
          </a:xfrm>
        </p:spPr>
        <p:txBody>
          <a:bodyPr/>
          <a:lstStyle>
            <a:lvl1pPr>
              <a:defRPr b="1">
                <a:latin typeface="Calisto MT" panose="02040603050505030304" pitchFamily="18"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1087E17-DCEF-42A8-AD62-B6E3535DC1E9}"/>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4" name="Footer Placeholder 3">
            <a:extLst>
              <a:ext uri="{FF2B5EF4-FFF2-40B4-BE49-F238E27FC236}">
                <a16:creationId xmlns:a16="http://schemas.microsoft.com/office/drawing/2014/main" id="{2B906F5F-DB0E-4230-AF5B-AC0A377803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EC22A9-8BCC-4764-8D3E-A272D6BB87AA}"/>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274545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6EC615-5F87-4391-AEED-20ED7670910C}"/>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3" name="Footer Placeholder 2">
            <a:extLst>
              <a:ext uri="{FF2B5EF4-FFF2-40B4-BE49-F238E27FC236}">
                <a16:creationId xmlns:a16="http://schemas.microsoft.com/office/drawing/2014/main" id="{921191C4-47F0-4196-8E88-B620D1BDDC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A1DE57-0827-4627-8CF2-ADE482846A84}"/>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395681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5F06-336D-42AA-93B8-8B9E11AEE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04E484-FA4C-46B8-B631-4F72AB508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56A682-2D1A-4072-A82A-4834A7A58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90D0D-D95D-40D0-8976-090FBB487B34}"/>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6" name="Footer Placeholder 5">
            <a:extLst>
              <a:ext uri="{FF2B5EF4-FFF2-40B4-BE49-F238E27FC236}">
                <a16:creationId xmlns:a16="http://schemas.microsoft.com/office/drawing/2014/main" id="{FF59C2C0-EC93-47AC-A094-0EB323729F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809D2-C9FF-43F9-BFBE-D77E6DDB8F39}"/>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155308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CC00-8A8D-4520-BC1E-9B12A48CF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422A32-5443-4F23-9DC3-0F6831EA0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60CDE4-7D56-45A9-A0D2-81730AA83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89A93-99D0-4105-9F4C-43EEADD9BBA6}"/>
              </a:ext>
            </a:extLst>
          </p:cNvPr>
          <p:cNvSpPr>
            <a:spLocks noGrp="1"/>
          </p:cNvSpPr>
          <p:nvPr>
            <p:ph type="dt" sz="half" idx="10"/>
          </p:nvPr>
        </p:nvSpPr>
        <p:spPr/>
        <p:txBody>
          <a:bodyPr/>
          <a:lstStyle/>
          <a:p>
            <a:fld id="{B2B32B60-B848-4551-9048-B5D65E9AEA4F}" type="datetimeFigureOut">
              <a:rPr lang="en-US" smtClean="0"/>
              <a:t>10/10/2023</a:t>
            </a:fld>
            <a:endParaRPr lang="en-US"/>
          </a:p>
        </p:txBody>
      </p:sp>
      <p:sp>
        <p:nvSpPr>
          <p:cNvPr id="6" name="Footer Placeholder 5">
            <a:extLst>
              <a:ext uri="{FF2B5EF4-FFF2-40B4-BE49-F238E27FC236}">
                <a16:creationId xmlns:a16="http://schemas.microsoft.com/office/drawing/2014/main" id="{55D8A0FC-1044-495C-9075-B31472D5E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A720A-7488-4EBF-8CE8-8B6C39AF7E5B}"/>
              </a:ext>
            </a:extLst>
          </p:cNvPr>
          <p:cNvSpPr>
            <a:spLocks noGrp="1"/>
          </p:cNvSpPr>
          <p:nvPr>
            <p:ph type="sldNum" sz="quarter" idx="12"/>
          </p:nvPr>
        </p:nvSpPr>
        <p:spPr/>
        <p:txBody>
          <a:bodyPr/>
          <a:lstStyle/>
          <a:p>
            <a:fld id="{F9238F91-BEA2-4D9E-A1F8-3006468424D4}" type="slidenum">
              <a:rPr lang="en-US" smtClean="0"/>
              <a:t>‹#›</a:t>
            </a:fld>
            <a:endParaRPr lang="en-US"/>
          </a:p>
        </p:txBody>
      </p:sp>
    </p:spTree>
    <p:extLst>
      <p:ext uri="{BB962C8B-B14F-4D97-AF65-F5344CB8AC3E}">
        <p14:creationId xmlns:p14="http://schemas.microsoft.com/office/powerpoint/2010/main" val="322717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55A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F063-7591-41EF-AE57-DCAB1EBC0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AEF31B2-D34D-491D-AB34-CC79BB399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BCB1EA4-1A42-4C57-81E4-DA6B54819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32B60-B848-4551-9048-B5D65E9AEA4F}" type="datetimeFigureOut">
              <a:rPr lang="en-US" smtClean="0"/>
              <a:t>10/10/2023</a:t>
            </a:fld>
            <a:endParaRPr lang="en-US"/>
          </a:p>
        </p:txBody>
      </p:sp>
      <p:sp>
        <p:nvSpPr>
          <p:cNvPr id="5" name="Footer Placeholder 4">
            <a:extLst>
              <a:ext uri="{FF2B5EF4-FFF2-40B4-BE49-F238E27FC236}">
                <a16:creationId xmlns:a16="http://schemas.microsoft.com/office/drawing/2014/main" id="{2B5FEFB8-50B3-4FA5-BC7C-C9E2D45DF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1AAE6F-F425-4F67-B85F-C3148256E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38F91-BEA2-4D9E-A1F8-3006468424D4}" type="slidenum">
              <a:rPr lang="en-US" smtClean="0"/>
              <a:t>‹#›</a:t>
            </a:fld>
            <a:endParaRPr lang="en-US"/>
          </a:p>
        </p:txBody>
      </p:sp>
      <p:pic>
        <p:nvPicPr>
          <p:cNvPr id="9" name="Picture 8" descr="A screenshot of a cell phone&#10;&#10;Description automatically generated">
            <a:extLst>
              <a:ext uri="{FF2B5EF4-FFF2-40B4-BE49-F238E27FC236}">
                <a16:creationId xmlns:a16="http://schemas.microsoft.com/office/drawing/2014/main" id="{2A7F11CC-4129-4672-98B7-5FEC9D24330A}"/>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12256" t="21230" r="10732" b="33964"/>
          <a:stretch/>
        </p:blipFill>
        <p:spPr>
          <a:xfrm>
            <a:off x="81742" y="5539770"/>
            <a:ext cx="1946564" cy="1274386"/>
          </a:xfrm>
          <a:prstGeom prst="rect">
            <a:avLst/>
          </a:prstGeom>
        </p:spPr>
      </p:pic>
    </p:spTree>
    <p:extLst>
      <p:ext uri="{BB962C8B-B14F-4D97-AF65-F5344CB8AC3E}">
        <p14:creationId xmlns:p14="http://schemas.microsoft.com/office/powerpoint/2010/main" val="314060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bg1"/>
          </a:solidFill>
          <a:latin typeface="Calisto MT" panose="02040603050505030304" pitchFamily="18" charset="0"/>
          <a:ea typeface="+mj-ea"/>
          <a:cs typeface="+mj-cs"/>
        </a:defRPr>
      </a:lvl1pPr>
    </p:titleStyle>
    <p:bodyStyle>
      <a:lvl1pPr marL="228600" indent="-228600" algn="l" defTabSz="914400" rtl="0" eaLnBrk="1" latinLnBrk="0" hangingPunct="1">
        <a:lnSpc>
          <a:spcPct val="90000"/>
        </a:lnSpc>
        <a:spcBef>
          <a:spcPts val="1000"/>
        </a:spcBef>
        <a:buClr>
          <a:srgbClr val="E76C2D"/>
        </a:buClr>
        <a:buFont typeface="Arial" panose="020B0604020202020204" pitchFamily="34" charset="0"/>
        <a:buChar char="•"/>
        <a:defRPr sz="2800" kern="1200">
          <a:solidFill>
            <a:schemeClr val="bg1"/>
          </a:solidFill>
          <a:latin typeface="Calisto MT" panose="02040603050505030304" pitchFamily="18" charset="0"/>
          <a:ea typeface="+mn-ea"/>
          <a:cs typeface="+mn-cs"/>
        </a:defRPr>
      </a:lvl1pPr>
      <a:lvl2pPr marL="685800" indent="-228600" algn="l" defTabSz="914400" rtl="0" eaLnBrk="1" latinLnBrk="0" hangingPunct="1">
        <a:lnSpc>
          <a:spcPct val="90000"/>
        </a:lnSpc>
        <a:spcBef>
          <a:spcPts val="500"/>
        </a:spcBef>
        <a:buClr>
          <a:srgbClr val="E76C2D"/>
        </a:buClr>
        <a:buFont typeface="Arial" panose="020B0604020202020204" pitchFamily="34" charset="0"/>
        <a:buChar char="•"/>
        <a:defRPr sz="2400" kern="1200">
          <a:solidFill>
            <a:schemeClr val="bg1"/>
          </a:solidFill>
          <a:latin typeface="Calisto MT" panose="02040603050505030304" pitchFamily="18" charset="0"/>
          <a:ea typeface="+mn-ea"/>
          <a:cs typeface="+mn-cs"/>
        </a:defRPr>
      </a:lvl2pPr>
      <a:lvl3pPr marL="1143000" indent="-228600" algn="l" defTabSz="914400" rtl="0" eaLnBrk="1" latinLnBrk="0" hangingPunct="1">
        <a:lnSpc>
          <a:spcPct val="90000"/>
        </a:lnSpc>
        <a:spcBef>
          <a:spcPts val="500"/>
        </a:spcBef>
        <a:buClr>
          <a:srgbClr val="E76C2D"/>
        </a:buClr>
        <a:buFont typeface="Arial" panose="020B0604020202020204" pitchFamily="34" charset="0"/>
        <a:buChar char="•"/>
        <a:defRPr sz="2000" kern="1200">
          <a:solidFill>
            <a:schemeClr val="bg1"/>
          </a:solidFill>
          <a:latin typeface="Calisto MT" panose="02040603050505030304" pitchFamily="18" charset="0"/>
          <a:ea typeface="+mn-ea"/>
          <a:cs typeface="+mn-cs"/>
        </a:defRPr>
      </a:lvl3pPr>
      <a:lvl4pPr marL="1600200" indent="-228600" algn="l" defTabSz="914400" rtl="0" eaLnBrk="1" latinLnBrk="0" hangingPunct="1">
        <a:lnSpc>
          <a:spcPct val="90000"/>
        </a:lnSpc>
        <a:spcBef>
          <a:spcPts val="500"/>
        </a:spcBef>
        <a:buClr>
          <a:srgbClr val="E76C2D"/>
        </a:buClr>
        <a:buFont typeface="Arial" panose="020B0604020202020204" pitchFamily="34" charset="0"/>
        <a:buChar char="•"/>
        <a:defRPr sz="1800" kern="1200">
          <a:solidFill>
            <a:schemeClr val="bg1"/>
          </a:solidFill>
          <a:latin typeface="Calisto MT" panose="02040603050505030304" pitchFamily="18" charset="0"/>
          <a:ea typeface="+mn-ea"/>
          <a:cs typeface="+mn-cs"/>
        </a:defRPr>
      </a:lvl4pPr>
      <a:lvl5pPr marL="2057400" indent="-228600" algn="l" defTabSz="914400" rtl="0" eaLnBrk="1" latinLnBrk="0" hangingPunct="1">
        <a:lnSpc>
          <a:spcPct val="90000"/>
        </a:lnSpc>
        <a:spcBef>
          <a:spcPts val="500"/>
        </a:spcBef>
        <a:buClr>
          <a:srgbClr val="E76C2D"/>
        </a:buClr>
        <a:buFont typeface="Arial" panose="020B0604020202020204" pitchFamily="34" charset="0"/>
        <a:buChar char="•"/>
        <a:defRPr sz="1800" kern="1200">
          <a:solidFill>
            <a:schemeClr val="bg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dams@adamsleclair.law"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555A60"/>
        </a:solidFill>
        <a:effectLst/>
      </p:bgPr>
    </p:bg>
    <p:spTree>
      <p:nvGrpSpPr>
        <p:cNvPr id="1" name=""/>
        <p:cNvGrpSpPr/>
        <p:nvPr/>
      </p:nvGrpSpPr>
      <p:grpSpPr>
        <a:xfrm>
          <a:off x="0" y="0"/>
          <a:ext cx="0" cy="0"/>
          <a:chOff x="0" y="0"/>
          <a:chExt cx="0" cy="0"/>
        </a:xfrm>
      </p:grpSpPr>
      <p:pic>
        <p:nvPicPr>
          <p:cNvPr id="6" name="Picture 5" descr="A screenshot of a cell phone&#10;&#10;Description automatically generated">
            <a:extLst>
              <a:ext uri="{FF2B5EF4-FFF2-40B4-BE49-F238E27FC236}">
                <a16:creationId xmlns:a16="http://schemas.microsoft.com/office/drawing/2014/main" id="{42AF0003-9170-408D-B74D-B9C921DC6C21}"/>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2094" t="25232" r="12819" b="37565"/>
          <a:stretch/>
        </p:blipFill>
        <p:spPr>
          <a:xfrm>
            <a:off x="106257" y="1291667"/>
            <a:ext cx="9332080" cy="4818405"/>
          </a:xfrm>
          <a:prstGeom prst="rect">
            <a:avLst/>
          </a:prstGeom>
        </p:spPr>
      </p:pic>
      <p:sp>
        <p:nvSpPr>
          <p:cNvPr id="9" name="Rectangle 8">
            <a:extLst>
              <a:ext uri="{FF2B5EF4-FFF2-40B4-BE49-F238E27FC236}">
                <a16:creationId xmlns:a16="http://schemas.microsoft.com/office/drawing/2014/main" id="{8B9646D8-1619-41D2-BEE8-C6EE47E758E1}"/>
              </a:ext>
            </a:extLst>
          </p:cNvPr>
          <p:cNvSpPr/>
          <p:nvPr/>
        </p:nvSpPr>
        <p:spPr>
          <a:xfrm>
            <a:off x="2894044" y="6575158"/>
            <a:ext cx="7635552" cy="276999"/>
          </a:xfrm>
          <a:prstGeom prst="rect">
            <a:avLst/>
          </a:prstGeom>
        </p:spPr>
        <p:txBody>
          <a:bodyPr wrap="square">
            <a:spAutoFit/>
          </a:bodyPr>
          <a:lstStyle/>
          <a:p>
            <a:r>
              <a:rPr lang="en-US" sz="1200" dirty="0">
                <a:solidFill>
                  <a:schemeClr val="bg1"/>
                </a:solidFill>
                <a:latin typeface="Calisto MT" panose="02040603050505030304" pitchFamily="18" charset="0"/>
              </a:rPr>
              <a:t>Disclaimer: the information provided herein is not legal advice and should not be relied upon as such.</a:t>
            </a:r>
          </a:p>
        </p:txBody>
      </p:sp>
    </p:spTree>
    <p:extLst>
      <p:ext uri="{BB962C8B-B14F-4D97-AF65-F5344CB8AC3E}">
        <p14:creationId xmlns:p14="http://schemas.microsoft.com/office/powerpoint/2010/main" val="149007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A8B0-9267-EE10-7498-D89BEABECEF0}"/>
              </a:ext>
            </a:extLst>
          </p:cNvPr>
          <p:cNvSpPr>
            <a:spLocks noGrp="1"/>
          </p:cNvSpPr>
          <p:nvPr>
            <p:ph type="title"/>
          </p:nvPr>
        </p:nvSpPr>
        <p:spPr/>
        <p:txBody>
          <a:bodyPr/>
          <a:lstStyle/>
          <a:p>
            <a:r>
              <a:rPr lang="en-US" dirty="0">
                <a:solidFill>
                  <a:schemeClr val="accent2"/>
                </a:solidFill>
              </a:rPr>
              <a:t>Construction Wage Theft Law</a:t>
            </a:r>
          </a:p>
        </p:txBody>
      </p:sp>
      <p:sp>
        <p:nvSpPr>
          <p:cNvPr id="3" name="Content Placeholder 2">
            <a:extLst>
              <a:ext uri="{FF2B5EF4-FFF2-40B4-BE49-F238E27FC236}">
                <a16:creationId xmlns:a16="http://schemas.microsoft.com/office/drawing/2014/main" id="{D1D619CA-522B-5FAF-E772-9B74CFF0186D}"/>
              </a:ext>
            </a:extLst>
          </p:cNvPr>
          <p:cNvSpPr>
            <a:spLocks noGrp="1"/>
          </p:cNvSpPr>
          <p:nvPr>
            <p:ph idx="1"/>
          </p:nvPr>
        </p:nvSpPr>
        <p:spPr/>
        <p:txBody>
          <a:bodyPr/>
          <a:lstStyle/>
          <a:p>
            <a:pPr lvl="1"/>
            <a:r>
              <a:rPr lang="en-US" sz="2800" dirty="0"/>
              <a:t>An unpaid employee, or someone acting on her behalf, must give Contractor 10-business-days written notice before commencing a court action</a:t>
            </a:r>
          </a:p>
          <a:p>
            <a:pPr lvl="1"/>
            <a:endParaRPr lang="en-US" sz="2800" dirty="0"/>
          </a:p>
          <a:p>
            <a:pPr lvl="1"/>
            <a:r>
              <a:rPr lang="en-US" sz="2800" dirty="0"/>
              <a:t>No such action may be commenced if the Contractor cures the underpayment following such notice. </a:t>
            </a:r>
          </a:p>
          <a:p>
            <a:pPr lvl="1"/>
            <a:endParaRPr lang="en-US" sz="2800" dirty="0"/>
          </a:p>
          <a:p>
            <a:pPr lvl="1"/>
            <a:r>
              <a:rPr lang="en-US" sz="2800" dirty="0"/>
              <a:t>Single notice against particular subcontractor is sufficient for subsequent nonpayment of wages </a:t>
            </a:r>
          </a:p>
          <a:p>
            <a:endParaRPr lang="en-US" dirty="0"/>
          </a:p>
        </p:txBody>
      </p:sp>
    </p:spTree>
    <p:extLst>
      <p:ext uri="{BB962C8B-B14F-4D97-AF65-F5344CB8AC3E}">
        <p14:creationId xmlns:p14="http://schemas.microsoft.com/office/powerpoint/2010/main" val="61354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CD927-B520-C275-56B7-9D8EC070A069}"/>
              </a:ext>
            </a:extLst>
          </p:cNvPr>
          <p:cNvSpPr>
            <a:spLocks noGrp="1"/>
          </p:cNvSpPr>
          <p:nvPr>
            <p:ph type="title"/>
          </p:nvPr>
        </p:nvSpPr>
        <p:spPr/>
        <p:txBody>
          <a:bodyPr/>
          <a:lstStyle/>
          <a:p>
            <a:r>
              <a:rPr lang="en-US" sz="4400" dirty="0">
                <a:solidFill>
                  <a:schemeClr val="accent2"/>
                </a:solidFill>
              </a:rPr>
              <a:t>Construction Wage Theft Law</a:t>
            </a:r>
            <a:endParaRPr lang="en-US" dirty="0"/>
          </a:p>
        </p:txBody>
      </p:sp>
      <p:sp>
        <p:nvSpPr>
          <p:cNvPr id="3" name="Content Placeholder 2">
            <a:extLst>
              <a:ext uri="{FF2B5EF4-FFF2-40B4-BE49-F238E27FC236}">
                <a16:creationId xmlns:a16="http://schemas.microsoft.com/office/drawing/2014/main" id="{25ECA162-9719-6D80-AD7F-3539E70B3F67}"/>
              </a:ext>
            </a:extLst>
          </p:cNvPr>
          <p:cNvSpPr>
            <a:spLocks noGrp="1"/>
          </p:cNvSpPr>
          <p:nvPr>
            <p:ph idx="1"/>
          </p:nvPr>
        </p:nvSpPr>
        <p:spPr/>
        <p:txBody>
          <a:bodyPr>
            <a:normAutofit lnSpcReduction="10000"/>
          </a:bodyPr>
          <a:lstStyle/>
          <a:p>
            <a:pPr marL="0" indent="0">
              <a:buNone/>
            </a:pPr>
            <a:r>
              <a:rPr lang="en-US" sz="3600" dirty="0"/>
              <a:t>Employee rights not waivable except by express provision in a </a:t>
            </a:r>
            <a:r>
              <a:rPr lang="en-US" sz="3600" i="1" dirty="0"/>
              <a:t>bona fide</a:t>
            </a:r>
            <a:r>
              <a:rPr lang="en-US" sz="3600" dirty="0"/>
              <a:t> collective bargaining agreement.</a:t>
            </a:r>
          </a:p>
          <a:p>
            <a:pPr marL="0" indent="0">
              <a:buNone/>
            </a:pPr>
            <a:endParaRPr lang="en-US" sz="3600" dirty="0"/>
          </a:p>
          <a:p>
            <a:pPr lvl="1"/>
            <a:r>
              <a:rPr lang="en-US" sz="3600" dirty="0"/>
              <a:t>But why would any labor union so agree?</a:t>
            </a:r>
          </a:p>
          <a:p>
            <a:pPr lvl="1"/>
            <a:endParaRPr lang="en-US" sz="3600" dirty="0"/>
          </a:p>
          <a:p>
            <a:pPr lvl="1"/>
            <a:r>
              <a:rPr lang="en-US" sz="3600" dirty="0"/>
              <a:t>And how enforceable would such a waiver be by a non-signatory prime contractor?</a:t>
            </a:r>
          </a:p>
          <a:p>
            <a:pPr marL="0" indent="0">
              <a:buNone/>
            </a:pPr>
            <a:endParaRPr lang="en-US" dirty="0"/>
          </a:p>
        </p:txBody>
      </p:sp>
    </p:spTree>
    <p:extLst>
      <p:ext uri="{BB962C8B-B14F-4D97-AF65-F5344CB8AC3E}">
        <p14:creationId xmlns:p14="http://schemas.microsoft.com/office/powerpoint/2010/main" val="181932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B92D-A2DD-6107-F1BC-9C779D5AAD2A}"/>
              </a:ext>
            </a:extLst>
          </p:cNvPr>
          <p:cNvSpPr>
            <a:spLocks noGrp="1"/>
          </p:cNvSpPr>
          <p:nvPr>
            <p:ph type="title"/>
          </p:nvPr>
        </p:nvSpPr>
        <p:spPr/>
        <p:txBody>
          <a:bodyPr/>
          <a:lstStyle/>
          <a:p>
            <a:r>
              <a:rPr lang="en-US" sz="4400" dirty="0">
                <a:solidFill>
                  <a:schemeClr val="accent2"/>
                </a:solidFill>
              </a:rPr>
              <a:t>Wage Theft Prevention and Enforcement</a:t>
            </a:r>
            <a:endParaRPr lang="en-US" dirty="0"/>
          </a:p>
        </p:txBody>
      </p:sp>
      <p:sp>
        <p:nvSpPr>
          <p:cNvPr id="3" name="Content Placeholder 2">
            <a:extLst>
              <a:ext uri="{FF2B5EF4-FFF2-40B4-BE49-F238E27FC236}">
                <a16:creationId xmlns:a16="http://schemas.microsoft.com/office/drawing/2014/main" id="{314B0D42-E6A5-BEE2-A6F7-F463BD812B7B}"/>
              </a:ext>
            </a:extLst>
          </p:cNvPr>
          <p:cNvSpPr>
            <a:spLocks noGrp="1"/>
          </p:cNvSpPr>
          <p:nvPr>
            <p:ph idx="1"/>
          </p:nvPr>
        </p:nvSpPr>
        <p:spPr/>
        <p:txBody>
          <a:bodyPr/>
          <a:lstStyle/>
          <a:p>
            <a:r>
              <a:rPr lang="en-US" dirty="0"/>
              <a:t>General Business Law §756-f was added at the same time and with the same effective date (1/4/2022), to better enable contractors to police compliance by their subcontractors with the State wage laws. </a:t>
            </a:r>
          </a:p>
          <a:p>
            <a:r>
              <a:rPr lang="en-US" dirty="0"/>
              <a:t>It does so by:</a:t>
            </a:r>
          </a:p>
          <a:p>
            <a:pPr lvl="1"/>
            <a:r>
              <a:rPr lang="en-US" dirty="0"/>
              <a:t>Empowering contractors to demand that subcontractors document their compliance and the compliance of their sub-subcontractors, and</a:t>
            </a:r>
          </a:p>
          <a:p>
            <a:pPr lvl="1"/>
            <a:r>
              <a:rPr lang="en-US" dirty="0"/>
              <a:t>Permitting contractors to withhold subcontractor payments if such documentation isn’t provided.</a:t>
            </a:r>
          </a:p>
          <a:p>
            <a:endParaRPr lang="en-US" dirty="0"/>
          </a:p>
        </p:txBody>
      </p:sp>
    </p:spTree>
    <p:extLst>
      <p:ext uri="{BB962C8B-B14F-4D97-AF65-F5344CB8AC3E}">
        <p14:creationId xmlns:p14="http://schemas.microsoft.com/office/powerpoint/2010/main" val="206346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E2533-EEF2-D92E-8F51-2C8DE6E407E1}"/>
              </a:ext>
            </a:extLst>
          </p:cNvPr>
          <p:cNvSpPr>
            <a:spLocks noGrp="1"/>
          </p:cNvSpPr>
          <p:nvPr>
            <p:ph type="title"/>
          </p:nvPr>
        </p:nvSpPr>
        <p:spPr/>
        <p:txBody>
          <a:bodyPr/>
          <a:lstStyle/>
          <a:p>
            <a:r>
              <a:rPr lang="en-US" sz="4400" dirty="0">
                <a:solidFill>
                  <a:schemeClr val="accent2"/>
                </a:solidFill>
              </a:rPr>
              <a:t>Wage Theft Prevention and Enforcement</a:t>
            </a:r>
            <a:endParaRPr lang="en-US" dirty="0"/>
          </a:p>
        </p:txBody>
      </p:sp>
      <p:sp>
        <p:nvSpPr>
          <p:cNvPr id="3" name="Content Placeholder 2">
            <a:extLst>
              <a:ext uri="{FF2B5EF4-FFF2-40B4-BE49-F238E27FC236}">
                <a16:creationId xmlns:a16="http://schemas.microsoft.com/office/drawing/2014/main" id="{4C17FD43-CF5C-F097-CAB4-F9CD6D42B870}"/>
              </a:ext>
            </a:extLst>
          </p:cNvPr>
          <p:cNvSpPr>
            <a:spLocks noGrp="1"/>
          </p:cNvSpPr>
          <p:nvPr>
            <p:ph idx="1"/>
          </p:nvPr>
        </p:nvSpPr>
        <p:spPr/>
        <p:txBody>
          <a:bodyPr/>
          <a:lstStyle/>
          <a:p>
            <a:pPr marL="0" indent="0">
              <a:buNone/>
            </a:pPr>
            <a:r>
              <a:rPr lang="en-US" sz="4400" dirty="0"/>
              <a:t>Penalties Severe</a:t>
            </a:r>
          </a:p>
          <a:p>
            <a:pPr marL="0" indent="0">
              <a:buNone/>
            </a:pPr>
            <a:endParaRPr lang="en-US" sz="4400" dirty="0"/>
          </a:p>
          <a:p>
            <a:pPr lvl="2"/>
            <a:r>
              <a:rPr lang="en-US" sz="4400" dirty="0"/>
              <a:t>100% liquidated damages = 2x wages</a:t>
            </a:r>
          </a:p>
          <a:p>
            <a:pPr lvl="2"/>
            <a:r>
              <a:rPr lang="en-US" sz="4400" dirty="0"/>
              <a:t>Willful violation = 3x wages</a:t>
            </a:r>
          </a:p>
          <a:p>
            <a:pPr lvl="2"/>
            <a:r>
              <a:rPr lang="en-US" sz="4400" dirty="0"/>
              <a:t>Attorney Fees</a:t>
            </a:r>
          </a:p>
          <a:p>
            <a:pPr lvl="2"/>
            <a:r>
              <a:rPr lang="en-US" sz="4400" dirty="0"/>
              <a:t>In some cases criminal liability</a:t>
            </a:r>
          </a:p>
          <a:p>
            <a:pPr marL="0" indent="0">
              <a:buNone/>
            </a:pPr>
            <a:endParaRPr lang="en-US" dirty="0"/>
          </a:p>
        </p:txBody>
      </p:sp>
    </p:spTree>
    <p:extLst>
      <p:ext uri="{BB962C8B-B14F-4D97-AF65-F5344CB8AC3E}">
        <p14:creationId xmlns:p14="http://schemas.microsoft.com/office/powerpoint/2010/main" val="2365376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96DD-87A6-5A7A-CCA5-C740D004F775}"/>
              </a:ext>
            </a:extLst>
          </p:cNvPr>
          <p:cNvSpPr>
            <a:spLocks noGrp="1"/>
          </p:cNvSpPr>
          <p:nvPr>
            <p:ph type="title"/>
          </p:nvPr>
        </p:nvSpPr>
        <p:spPr/>
        <p:txBody>
          <a:bodyPr/>
          <a:lstStyle/>
          <a:p>
            <a:r>
              <a:rPr lang="en-US" dirty="0">
                <a:solidFill>
                  <a:schemeClr val="accent2"/>
                </a:solidFill>
              </a:rPr>
              <a:t>Wage Theft Prevention and Enforcement</a:t>
            </a:r>
          </a:p>
        </p:txBody>
      </p:sp>
      <p:sp>
        <p:nvSpPr>
          <p:cNvPr id="3" name="Content Placeholder 2">
            <a:extLst>
              <a:ext uri="{FF2B5EF4-FFF2-40B4-BE49-F238E27FC236}">
                <a16:creationId xmlns:a16="http://schemas.microsoft.com/office/drawing/2014/main" id="{C0B5513C-1DD7-D377-29DE-0086CB95D9A5}"/>
              </a:ext>
            </a:extLst>
          </p:cNvPr>
          <p:cNvSpPr>
            <a:spLocks noGrp="1"/>
          </p:cNvSpPr>
          <p:nvPr>
            <p:ph idx="1"/>
          </p:nvPr>
        </p:nvSpPr>
        <p:spPr/>
        <p:txBody>
          <a:bodyPr/>
          <a:lstStyle/>
          <a:p>
            <a:r>
              <a:rPr lang="en-US" sz="2800" dirty="0"/>
              <a:t>Risk Management – Under GBL 756-f – Demand</a:t>
            </a:r>
          </a:p>
          <a:p>
            <a:r>
              <a:rPr lang="en-US" sz="2800" dirty="0"/>
              <a:t>Identify all subs on project – any tier</a:t>
            </a:r>
          </a:p>
          <a:p>
            <a:r>
              <a:rPr lang="en-US" sz="2800" dirty="0"/>
              <a:t>Identify all employees of all subcontractors of any tier with dates and hours worked on project</a:t>
            </a:r>
          </a:p>
          <a:p>
            <a:r>
              <a:rPr lang="en-US" sz="2800" dirty="0"/>
              <a:t>Certified payrolls</a:t>
            </a:r>
          </a:p>
          <a:p>
            <a:r>
              <a:rPr lang="en-US" sz="2800" dirty="0"/>
              <a:t>Failure to provide information is valid basis to withhold payment</a:t>
            </a:r>
          </a:p>
          <a:p>
            <a:r>
              <a:rPr lang="en-US" sz="2800" dirty="0"/>
              <a:t>Indemnification provisions, liquidated damages, termination</a:t>
            </a:r>
          </a:p>
          <a:p>
            <a:endParaRPr lang="en-US" dirty="0"/>
          </a:p>
        </p:txBody>
      </p:sp>
    </p:spTree>
    <p:extLst>
      <p:ext uri="{BB962C8B-B14F-4D97-AF65-F5344CB8AC3E}">
        <p14:creationId xmlns:p14="http://schemas.microsoft.com/office/powerpoint/2010/main" val="3450301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F7B38-5771-2925-C4FD-ED646BC8C8AC}"/>
              </a:ext>
            </a:extLst>
          </p:cNvPr>
          <p:cNvSpPr>
            <a:spLocks noGrp="1"/>
          </p:cNvSpPr>
          <p:nvPr>
            <p:ph type="title"/>
          </p:nvPr>
        </p:nvSpPr>
        <p:spPr/>
        <p:txBody>
          <a:bodyPr/>
          <a:lstStyle/>
          <a:p>
            <a:r>
              <a:rPr lang="en-US" dirty="0"/>
              <a:t>New York Prompt Payment Act</a:t>
            </a:r>
          </a:p>
        </p:txBody>
      </p:sp>
      <p:sp>
        <p:nvSpPr>
          <p:cNvPr id="3" name="Content Placeholder 2">
            <a:extLst>
              <a:ext uri="{FF2B5EF4-FFF2-40B4-BE49-F238E27FC236}">
                <a16:creationId xmlns:a16="http://schemas.microsoft.com/office/drawing/2014/main" id="{879E30AA-787E-2CA4-96B2-AB46068312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6874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York Prompt Payment Act</a:t>
            </a:r>
          </a:p>
        </p:txBody>
      </p:sp>
      <p:sp>
        <p:nvSpPr>
          <p:cNvPr id="3" name="Content Placeholder 2"/>
          <p:cNvSpPr>
            <a:spLocks noGrp="1"/>
          </p:cNvSpPr>
          <p:nvPr>
            <p:ph idx="1"/>
          </p:nvPr>
        </p:nvSpPr>
        <p:spPr/>
        <p:txBody>
          <a:bodyPr>
            <a:normAutofit/>
          </a:bodyPr>
          <a:lstStyle/>
          <a:p>
            <a:pPr lvl="0"/>
            <a:r>
              <a:rPr lang="en-US" sz="3200" dirty="0"/>
              <a:t>In 2009 New York governor David Patterson revised the General Business Law to ensure that contractors, subcontractors and suppliers are timely paid for completed work on private construction projects. </a:t>
            </a:r>
          </a:p>
        </p:txBody>
      </p:sp>
    </p:spTree>
    <p:extLst>
      <p:ext uri="{BB962C8B-B14F-4D97-AF65-F5344CB8AC3E}">
        <p14:creationId xmlns:p14="http://schemas.microsoft.com/office/powerpoint/2010/main" val="218088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G.B.L</a:t>
            </a:r>
            <a:r>
              <a:rPr lang="en-US" b="1" dirty="0"/>
              <a:t>. § 756</a:t>
            </a:r>
            <a:r>
              <a:rPr lang="en-US" dirty="0"/>
              <a:t> (Definitions)</a:t>
            </a:r>
          </a:p>
        </p:txBody>
      </p:sp>
      <p:sp>
        <p:nvSpPr>
          <p:cNvPr id="3" name="Content Placeholder 2"/>
          <p:cNvSpPr>
            <a:spLocks noGrp="1"/>
          </p:cNvSpPr>
          <p:nvPr>
            <p:ph idx="1"/>
          </p:nvPr>
        </p:nvSpPr>
        <p:spPr/>
        <p:txBody>
          <a:bodyPr/>
          <a:lstStyle/>
          <a:p>
            <a:r>
              <a:rPr lang="en-US" dirty="0"/>
              <a:t>Where the aggregate cost of the construction project including all labor, services, materials and equipment to be furnished, equals or exceeds one hundred fifty thousand dollars</a:t>
            </a:r>
          </a:p>
          <a:p>
            <a:r>
              <a:rPr lang="en-US" dirty="0"/>
              <a:t>Large residential subdivisions</a:t>
            </a:r>
          </a:p>
        </p:txBody>
      </p:sp>
    </p:spTree>
    <p:extLst>
      <p:ext uri="{BB962C8B-B14F-4D97-AF65-F5344CB8AC3E}">
        <p14:creationId xmlns:p14="http://schemas.microsoft.com/office/powerpoint/2010/main" val="11131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G.B.L</a:t>
            </a:r>
            <a:r>
              <a:rPr lang="en-US" b="1" dirty="0"/>
              <a:t>. § 756-a </a:t>
            </a:r>
            <a:r>
              <a:rPr lang="en-US" dirty="0"/>
              <a:t>(Obligations)</a:t>
            </a:r>
          </a:p>
        </p:txBody>
      </p:sp>
      <p:sp>
        <p:nvSpPr>
          <p:cNvPr id="3" name="Content Placeholder 2"/>
          <p:cNvSpPr>
            <a:spLocks noGrp="1"/>
          </p:cNvSpPr>
          <p:nvPr>
            <p:ph idx="1"/>
          </p:nvPr>
        </p:nvSpPr>
        <p:spPr/>
        <p:txBody>
          <a:bodyPr/>
          <a:lstStyle/>
          <a:p>
            <a:pPr marL="0" indent="0">
              <a:buNone/>
            </a:pPr>
            <a:r>
              <a:rPr lang="en-US" dirty="0"/>
              <a:t>Invoices</a:t>
            </a:r>
          </a:p>
          <a:p>
            <a:pPr lvl="1"/>
            <a:r>
              <a:rPr lang="en-US" sz="2400" dirty="0"/>
              <a:t>An owner shall approve or disapprove all or a portion of such invoice within twelve business days.</a:t>
            </a:r>
          </a:p>
          <a:p>
            <a:pPr lvl="1"/>
            <a:r>
              <a:rPr lang="en-US" sz="2400" dirty="0"/>
              <a:t>If an owner declines to approve an invoice or a portion thereof, it must prepare and issue a written statement describing those items in the invoice that are not approved.</a:t>
            </a:r>
          </a:p>
          <a:p>
            <a:pPr lvl="1"/>
            <a:r>
              <a:rPr lang="en-US" sz="2400" dirty="0"/>
              <a:t>A contractor or subcontractor shall approve or disapprove all or a portion of such invoice within twelve business days.</a:t>
            </a:r>
          </a:p>
          <a:p>
            <a:endParaRPr lang="en-US" dirty="0"/>
          </a:p>
        </p:txBody>
      </p:sp>
    </p:spTree>
    <p:extLst>
      <p:ext uri="{BB962C8B-B14F-4D97-AF65-F5344CB8AC3E}">
        <p14:creationId xmlns:p14="http://schemas.microsoft.com/office/powerpoint/2010/main" val="376628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G.B.L</a:t>
            </a:r>
            <a:r>
              <a:rPr lang="en-US" b="1" dirty="0"/>
              <a:t>. § 756-a </a:t>
            </a:r>
            <a:r>
              <a:rPr lang="en-US" dirty="0"/>
              <a:t>(Obligations) (Cont’d)</a:t>
            </a:r>
          </a:p>
        </p:txBody>
      </p:sp>
      <p:sp>
        <p:nvSpPr>
          <p:cNvPr id="3" name="Content Placeholder 2"/>
          <p:cNvSpPr>
            <a:spLocks noGrp="1"/>
          </p:cNvSpPr>
          <p:nvPr>
            <p:ph idx="1"/>
          </p:nvPr>
        </p:nvSpPr>
        <p:spPr/>
        <p:txBody>
          <a:bodyPr/>
          <a:lstStyle/>
          <a:p>
            <a:pPr marL="0" indent="0">
              <a:buNone/>
            </a:pPr>
            <a:r>
              <a:rPr lang="en-US" dirty="0"/>
              <a:t>Payment</a:t>
            </a:r>
          </a:p>
          <a:p>
            <a:pPr lvl="1"/>
            <a:r>
              <a:rPr lang="en-US" sz="2400" dirty="0"/>
              <a:t>Payment of an interim or final invoice shall be due from the owner not later than thirty days after approval of the invoice.</a:t>
            </a:r>
          </a:p>
          <a:p>
            <a:pPr lvl="1"/>
            <a:r>
              <a:rPr lang="en-US" sz="2400" dirty="0"/>
              <a:t>If payment by the owner is contingent upon lender approval, payment of a contractor's interim or final invoice or the amount of loan proceeds disbursed by the lender for payment of the contractor's interim or final invoice shall be due from the owner seven days after receipt by the owner of good funds.</a:t>
            </a:r>
          </a:p>
          <a:p>
            <a:pPr marL="0" indent="0">
              <a:buNone/>
            </a:pPr>
            <a:endParaRPr lang="en-US" dirty="0"/>
          </a:p>
        </p:txBody>
      </p:sp>
    </p:spTree>
    <p:extLst>
      <p:ext uri="{BB962C8B-B14F-4D97-AF65-F5344CB8AC3E}">
        <p14:creationId xmlns:p14="http://schemas.microsoft.com/office/powerpoint/2010/main" val="411496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D6C4-ED81-4FCD-84A2-4E7F9D679CE4}"/>
              </a:ext>
            </a:extLst>
          </p:cNvPr>
          <p:cNvSpPr>
            <a:spLocks noGrp="1"/>
          </p:cNvSpPr>
          <p:nvPr>
            <p:ph type="title"/>
          </p:nvPr>
        </p:nvSpPr>
        <p:spPr>
          <a:xfrm>
            <a:off x="962487" y="1114972"/>
            <a:ext cx="10515600" cy="1325563"/>
          </a:xfrm>
        </p:spPr>
        <p:txBody>
          <a:bodyPr/>
          <a:lstStyle/>
          <a:p>
            <a:r>
              <a:rPr lang="en-US" dirty="0"/>
              <a:t>THE NEW WAGE THEFT LAW</a:t>
            </a:r>
            <a:endParaRPr lang="en-US" dirty="0">
              <a:solidFill>
                <a:srgbClr val="E76C2D"/>
              </a:solidFill>
            </a:endParaRPr>
          </a:p>
        </p:txBody>
      </p:sp>
      <p:sp>
        <p:nvSpPr>
          <p:cNvPr id="3" name="TextBox 2">
            <a:extLst>
              <a:ext uri="{FF2B5EF4-FFF2-40B4-BE49-F238E27FC236}">
                <a16:creationId xmlns:a16="http://schemas.microsoft.com/office/drawing/2014/main" id="{3900D21A-BC4A-F1FC-B20E-A70DB9B42AFD}"/>
              </a:ext>
            </a:extLst>
          </p:cNvPr>
          <p:cNvSpPr txBox="1"/>
          <p:nvPr/>
        </p:nvSpPr>
        <p:spPr>
          <a:xfrm>
            <a:off x="3357980" y="2478474"/>
            <a:ext cx="6094520" cy="1938992"/>
          </a:xfrm>
          <a:prstGeom prst="rect">
            <a:avLst/>
          </a:prstGeom>
          <a:noFill/>
        </p:spPr>
        <p:txBody>
          <a:bodyPr wrap="square">
            <a:spAutoFit/>
          </a:bodyPr>
          <a:lstStyle/>
          <a:p>
            <a:r>
              <a:rPr lang="en-US" sz="4000" b="1" dirty="0">
                <a:solidFill>
                  <a:schemeClr val="bg1"/>
                </a:solidFill>
                <a:effectLst/>
                <a:latin typeface="Calisto MT" panose="02040603050505030304" pitchFamily="18" charset="0"/>
                <a:ea typeface="Calibri" panose="020F0502020204030204" pitchFamily="34" charset="0"/>
                <a:cs typeface="Times New Roman" panose="02020603050405020304" pitchFamily="18" charset="0"/>
              </a:rPr>
              <a:t>Dan Adams</a:t>
            </a:r>
            <a:br>
              <a:rPr lang="en-US" sz="1800" b="1" dirty="0">
                <a:effectLst/>
                <a:latin typeface="Calisto MT" panose="02040603050505030304" pitchFamily="18" charset="0"/>
                <a:ea typeface="Calibri" panose="020F0502020204030204" pitchFamily="34" charset="0"/>
                <a:cs typeface="Times New Roman" panose="02020603050405020304" pitchFamily="18" charset="0"/>
              </a:rPr>
            </a:br>
            <a:r>
              <a:rPr lang="en-US" sz="4000" b="1" dirty="0" err="1">
                <a:solidFill>
                  <a:srgbClr val="E76C2D"/>
                </a:solidFill>
                <a:effectLst/>
                <a:latin typeface="Calisto MT" panose="020406030505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dadams@adamsleclair.law</a:t>
            </a:r>
            <a:br>
              <a:rPr lang="en-US" sz="1800" b="1" dirty="0">
                <a:effectLst/>
                <a:latin typeface="Calisto MT" panose="02040603050505030304" pitchFamily="18" charset="0"/>
                <a:ea typeface="Calibri" panose="020F0502020204030204" pitchFamily="34" charset="0"/>
                <a:cs typeface="Times New Roman" panose="02020603050405020304" pitchFamily="18" charset="0"/>
              </a:rPr>
            </a:br>
            <a:r>
              <a:rPr lang="en-US" sz="4000" b="1" dirty="0">
                <a:solidFill>
                  <a:schemeClr val="bg1"/>
                </a:solidFill>
                <a:effectLst/>
                <a:latin typeface="Calisto MT" panose="02040603050505030304" pitchFamily="18" charset="0"/>
                <a:ea typeface="Calibri" panose="020F0502020204030204" pitchFamily="34" charset="0"/>
                <a:cs typeface="Times New Roman" panose="02020603050405020304" pitchFamily="18" charset="0"/>
              </a:rPr>
              <a:t>(585) 327-4160</a:t>
            </a:r>
            <a:endParaRPr lang="en-US" sz="4000" dirty="0">
              <a:solidFill>
                <a:schemeClr val="bg1"/>
              </a:solidFill>
            </a:endParaRPr>
          </a:p>
        </p:txBody>
      </p:sp>
      <p:pic>
        <p:nvPicPr>
          <p:cNvPr id="4" name="Picture 3">
            <a:extLst>
              <a:ext uri="{FF2B5EF4-FFF2-40B4-BE49-F238E27FC236}">
                <a16:creationId xmlns:a16="http://schemas.microsoft.com/office/drawing/2014/main" id="{23D147CE-D6B5-61C8-67E7-D63DC100A4A9}"/>
              </a:ext>
            </a:extLst>
          </p:cNvPr>
          <p:cNvPicPr>
            <a:picLocks noChangeAspect="1"/>
          </p:cNvPicPr>
          <p:nvPr/>
        </p:nvPicPr>
        <p:blipFill>
          <a:blip r:embed="rId3"/>
          <a:stretch>
            <a:fillRect/>
          </a:stretch>
        </p:blipFill>
        <p:spPr>
          <a:xfrm>
            <a:off x="2350469" y="4649518"/>
            <a:ext cx="6425741" cy="2078916"/>
          </a:xfrm>
          <a:prstGeom prst="rect">
            <a:avLst/>
          </a:prstGeom>
        </p:spPr>
      </p:pic>
    </p:spTree>
    <p:extLst>
      <p:ext uri="{BB962C8B-B14F-4D97-AF65-F5344CB8AC3E}">
        <p14:creationId xmlns:p14="http://schemas.microsoft.com/office/powerpoint/2010/main" val="3180013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G.B.L. § 756-b </a:t>
            </a:r>
            <a:r>
              <a:rPr lang="en-US" dirty="0"/>
              <a:t>(Remedies)</a:t>
            </a:r>
          </a:p>
        </p:txBody>
      </p:sp>
      <p:sp>
        <p:nvSpPr>
          <p:cNvPr id="3" name="Content Placeholder 2"/>
          <p:cNvSpPr>
            <a:spLocks noGrp="1"/>
          </p:cNvSpPr>
          <p:nvPr>
            <p:ph idx="1"/>
          </p:nvPr>
        </p:nvSpPr>
        <p:spPr/>
        <p:txBody>
          <a:bodyPr>
            <a:normAutofit/>
          </a:bodyPr>
          <a:lstStyle/>
          <a:p>
            <a:pPr marL="0" indent="0">
              <a:buNone/>
            </a:pPr>
            <a:r>
              <a:rPr lang="en-US" sz="3200" dirty="0"/>
              <a:t>The owner shall pay the contractor interest beginning on the next day at the rate of one percent per month or fraction of a month on the unpaid balance, or at a higher rate consistent with the construction contract.</a:t>
            </a:r>
          </a:p>
          <a:p>
            <a:pPr lvl="1"/>
            <a:r>
              <a:rPr lang="en-US" sz="3200" dirty="0"/>
              <a:t>Interest accrues the day after payment is due</a:t>
            </a:r>
            <a:r>
              <a:rPr lang="en-US" sz="3200" i="1" dirty="0"/>
              <a:t>.</a:t>
            </a:r>
            <a:endParaRPr lang="en-US" sz="3200" dirty="0"/>
          </a:p>
          <a:p>
            <a:pPr marL="457200" indent="-457200">
              <a:buFont typeface="+mj-lt"/>
              <a:buAutoNum type="arabicPeriod"/>
            </a:pPr>
            <a:endParaRPr lang="en-US" dirty="0"/>
          </a:p>
        </p:txBody>
      </p:sp>
    </p:spTree>
    <p:extLst>
      <p:ext uri="{BB962C8B-B14F-4D97-AF65-F5344CB8AC3E}">
        <p14:creationId xmlns:p14="http://schemas.microsoft.com/office/powerpoint/2010/main" val="3892888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A8446-7B40-4E42-9017-E7C132180E45}"/>
              </a:ext>
            </a:extLst>
          </p:cNvPr>
          <p:cNvSpPr>
            <a:spLocks noGrp="1"/>
          </p:cNvSpPr>
          <p:nvPr>
            <p:ph type="title"/>
          </p:nvPr>
        </p:nvSpPr>
        <p:spPr/>
        <p:txBody>
          <a:bodyPr/>
          <a:lstStyle/>
          <a:p>
            <a:r>
              <a:rPr lang="en-US" b="1" dirty="0"/>
              <a:t>G.B.L. § 756-b </a:t>
            </a:r>
            <a:r>
              <a:rPr lang="en-US" dirty="0"/>
              <a:t>(Remedies) (Cont’d)</a:t>
            </a:r>
          </a:p>
        </p:txBody>
      </p:sp>
      <p:sp>
        <p:nvSpPr>
          <p:cNvPr id="3" name="Content Placeholder 2">
            <a:extLst>
              <a:ext uri="{FF2B5EF4-FFF2-40B4-BE49-F238E27FC236}">
                <a16:creationId xmlns:a16="http://schemas.microsoft.com/office/drawing/2014/main" id="{4D1129A6-BB17-78C4-7687-E642CBFADE3D}"/>
              </a:ext>
            </a:extLst>
          </p:cNvPr>
          <p:cNvSpPr>
            <a:spLocks noGrp="1"/>
          </p:cNvSpPr>
          <p:nvPr>
            <p:ph idx="1"/>
          </p:nvPr>
        </p:nvSpPr>
        <p:spPr/>
        <p:txBody>
          <a:bodyPr/>
          <a:lstStyle/>
          <a:p>
            <a:r>
              <a:rPr lang="en-US" sz="2800" dirty="0"/>
              <a:t>Provide written notice (email ok) of nonpayment and stop work. </a:t>
            </a:r>
          </a:p>
          <a:p>
            <a:r>
              <a:rPr lang="en-US" sz="2800" dirty="0"/>
              <a:t>Submit payment dispute to expedited arbitration under the American Arbitration Association whether arbitration is in contract or not.</a:t>
            </a:r>
          </a:p>
          <a:p>
            <a:r>
              <a:rPr lang="en-US" sz="2800" dirty="0"/>
              <a:t>Can’t opt out of arbitration in the contract</a:t>
            </a:r>
          </a:p>
          <a:p>
            <a:endParaRPr lang="en-US" dirty="0"/>
          </a:p>
        </p:txBody>
      </p:sp>
    </p:spTree>
    <p:extLst>
      <p:ext uri="{BB962C8B-B14F-4D97-AF65-F5344CB8AC3E}">
        <p14:creationId xmlns:p14="http://schemas.microsoft.com/office/powerpoint/2010/main" val="3753310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Law</a:t>
            </a:r>
          </a:p>
        </p:txBody>
      </p:sp>
      <p:sp>
        <p:nvSpPr>
          <p:cNvPr id="3" name="Content Placeholder 2"/>
          <p:cNvSpPr>
            <a:spLocks noGrp="1"/>
          </p:cNvSpPr>
          <p:nvPr>
            <p:ph idx="1"/>
          </p:nvPr>
        </p:nvSpPr>
        <p:spPr/>
        <p:txBody>
          <a:bodyPr/>
          <a:lstStyle/>
          <a:p>
            <a:r>
              <a:rPr lang="en-US" i="1" dirty="0"/>
              <a:t>Metro Found. </a:t>
            </a:r>
            <a:r>
              <a:rPr lang="en-US" i="1" dirty="0" err="1"/>
              <a:t>Contrs</a:t>
            </a:r>
            <a:r>
              <a:rPr lang="en-US" i="1" dirty="0"/>
              <a:t>., Inc. v. Marco </a:t>
            </a:r>
            <a:r>
              <a:rPr lang="en-US" i="1" dirty="0" err="1"/>
              <a:t>Martelli</a:t>
            </a:r>
            <a:r>
              <a:rPr lang="en-US" i="1" dirty="0"/>
              <a:t> Assoc., Inc.</a:t>
            </a:r>
            <a:r>
              <a:rPr lang="en-US" dirty="0"/>
              <a:t>, 78 </a:t>
            </a:r>
            <a:r>
              <a:rPr lang="en-US" dirty="0" err="1"/>
              <a:t>A.D.3d</a:t>
            </a:r>
            <a:r>
              <a:rPr lang="en-US" dirty="0"/>
              <a:t> 594; 912 </a:t>
            </a:r>
            <a:r>
              <a:rPr lang="en-US" dirty="0" err="1"/>
              <a:t>N.Y.S.2d</a:t>
            </a:r>
            <a:r>
              <a:rPr lang="en-US" dirty="0"/>
              <a:t> 187; 2010 </a:t>
            </a:r>
            <a:r>
              <a:rPr lang="en-US" dirty="0" err="1"/>
              <a:t>N.Y.App</a:t>
            </a:r>
            <a:r>
              <a:rPr lang="en-US" dirty="0"/>
              <a:t>. Div. LEXIS 8894; 2010 NY Slop Op 8785</a:t>
            </a:r>
          </a:p>
          <a:p>
            <a:r>
              <a:rPr lang="en-US" dirty="0"/>
              <a:t> </a:t>
            </a:r>
            <a:r>
              <a:rPr lang="en-US" i="1" dirty="0"/>
              <a:t>Court found that the Prompt Payment Act does NOT give plaintiff subcontractor summary judgment for part performance where there are issues of fact as to whether plaintiff breached the subcontracts</a:t>
            </a:r>
            <a:r>
              <a:rPr lang="en-US" dirty="0"/>
              <a:t>. </a:t>
            </a:r>
            <a:r>
              <a:rPr lang="en-US" i="1" dirty="0" err="1"/>
              <a:t>G.B.L</a:t>
            </a:r>
            <a:r>
              <a:rPr lang="en-US" i="1" dirty="0"/>
              <a:t>. § 756-a</a:t>
            </a:r>
            <a:endParaRPr lang="en-US" dirty="0"/>
          </a:p>
        </p:txBody>
      </p:sp>
    </p:spTree>
    <p:extLst>
      <p:ext uri="{BB962C8B-B14F-4D97-AF65-F5344CB8AC3E}">
        <p14:creationId xmlns:p14="http://schemas.microsoft.com/office/powerpoint/2010/main" val="1909742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G.B.L</a:t>
            </a:r>
            <a:r>
              <a:rPr lang="en-US" b="1" dirty="0"/>
              <a:t> § 757.  </a:t>
            </a:r>
            <a:r>
              <a:rPr lang="en-US" dirty="0"/>
              <a:t>(Void Provisions)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following provisions of construction contracts shall be void and unenforceable:</a:t>
            </a:r>
          </a:p>
          <a:p>
            <a:pPr marL="457200" indent="-457200">
              <a:buFont typeface="+mj-lt"/>
              <a:buAutoNum type="arabicPeriod"/>
            </a:pPr>
            <a:r>
              <a:rPr lang="en-US" dirty="0"/>
              <a:t>A provision, covenant, clause or understanding in, collateral to or affecting a construction contract stating that expedited arbitration as expressly provided for and in the manner established by section seven hundred fifty-six-b of this article is unavailable to one or both parties.</a:t>
            </a:r>
          </a:p>
          <a:p>
            <a:pPr lvl="1"/>
            <a:r>
              <a:rPr lang="en-US" i="1" dirty="0"/>
              <a:t>Prevents parties from being able to opt out of the arbitration requirement.</a:t>
            </a:r>
          </a:p>
          <a:p>
            <a:pPr marL="457200" indent="-457200">
              <a:buFont typeface="+mj-lt"/>
              <a:buAutoNum type="arabicPeriod"/>
            </a:pPr>
            <a:r>
              <a:rPr lang="en-US" dirty="0"/>
              <a:t>A provision, covenant, clause or understanding in collateral to or affecting a construction contract establishing payment provisions which differ from those established in subdivision three of section seven hundred fifty-six-a and section seven hundred fifty-six-b as applicable.</a:t>
            </a:r>
          </a:p>
          <a:p>
            <a:pPr lvl="1"/>
            <a:r>
              <a:rPr lang="en-US" i="1" dirty="0"/>
              <a:t>This provision ensures that parties are no longer able to contractually opt-out of the statute’s payment requirements, including the requirement to pay interest on late payments</a:t>
            </a:r>
            <a:endParaRPr lang="en-US" dirty="0"/>
          </a:p>
        </p:txBody>
      </p:sp>
    </p:spTree>
    <p:extLst>
      <p:ext uri="{BB962C8B-B14F-4D97-AF65-F5344CB8AC3E}">
        <p14:creationId xmlns:p14="http://schemas.microsoft.com/office/powerpoint/2010/main" val="242192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G.B.L</a:t>
            </a:r>
            <a:r>
              <a:rPr lang="en-US" b="1" dirty="0"/>
              <a:t> § 757.  </a:t>
            </a:r>
            <a:r>
              <a:rPr lang="en-US" dirty="0"/>
              <a:t>(Void Provisions)</a:t>
            </a:r>
          </a:p>
        </p:txBody>
      </p:sp>
      <p:sp>
        <p:nvSpPr>
          <p:cNvPr id="3" name="Content Placeholder 2"/>
          <p:cNvSpPr>
            <a:spLocks noGrp="1"/>
          </p:cNvSpPr>
          <p:nvPr>
            <p:ph idx="1"/>
          </p:nvPr>
        </p:nvSpPr>
        <p:spPr/>
        <p:txBody>
          <a:bodyPr>
            <a:normAutofit/>
          </a:bodyPr>
          <a:lstStyle/>
          <a:p>
            <a:pPr algn="l"/>
            <a:r>
              <a:rPr lang="en-US" b="0" i="0" dirty="0">
                <a:effectLst/>
              </a:rPr>
              <a:t>A provision that makes the contract subject to the laws of another state or that requires any litigation, arbitration or other dispute resolution proceeding arising from the contract to be conducted in another state.</a:t>
            </a:r>
          </a:p>
          <a:p>
            <a:pPr algn="l"/>
            <a:r>
              <a:rPr lang="en-US" b="0" i="0">
                <a:effectLst/>
              </a:rPr>
              <a:t>A </a:t>
            </a:r>
            <a:r>
              <a:rPr lang="en-US" b="0" i="0" dirty="0">
                <a:effectLst/>
              </a:rPr>
              <a:t>provision stating that a party to the contract cannot suspend performance under the contract if another party to the contract fails to make prompt payments under the contract.</a:t>
            </a:r>
          </a:p>
          <a:p>
            <a:pPr marL="0" indent="0">
              <a:buNone/>
            </a:pPr>
            <a:endParaRPr lang="en-US" dirty="0"/>
          </a:p>
        </p:txBody>
      </p:sp>
    </p:spTree>
    <p:extLst>
      <p:ext uri="{BB962C8B-B14F-4D97-AF65-F5344CB8AC3E}">
        <p14:creationId xmlns:p14="http://schemas.microsoft.com/office/powerpoint/2010/main" val="1116851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a:t>
            </a:r>
          </a:p>
        </p:txBody>
      </p:sp>
      <p:sp>
        <p:nvSpPr>
          <p:cNvPr id="3" name="Content Placeholder 2"/>
          <p:cNvSpPr>
            <a:spLocks noGrp="1"/>
          </p:cNvSpPr>
          <p:nvPr>
            <p:ph idx="1"/>
          </p:nvPr>
        </p:nvSpPr>
        <p:spPr/>
        <p:txBody>
          <a:bodyPr/>
          <a:lstStyle/>
          <a:p>
            <a:pPr lvl="0"/>
            <a:r>
              <a:rPr lang="en-US" dirty="0"/>
              <a:t>The amendments also revise section 196-a of the Labor Law to allow employees and labor unions to file complaints with the Commissioner of Labor regarding failure to pay wages arising from alleged violations of the Act. </a:t>
            </a:r>
          </a:p>
          <a:p>
            <a:r>
              <a:rPr lang="en-US" dirty="0"/>
              <a:t>Amendments became effective on September 8, 2009, and apply to private construction contracts. They cannot be applied retroactively. Thus the amendments do not cover contracts for projects for which permits had been issued and work had begun prior to the effective date.</a:t>
            </a:r>
          </a:p>
        </p:txBody>
      </p:sp>
    </p:spTree>
    <p:extLst>
      <p:ext uri="{BB962C8B-B14F-4D97-AF65-F5344CB8AC3E}">
        <p14:creationId xmlns:p14="http://schemas.microsoft.com/office/powerpoint/2010/main" val="1064137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5A5F-F443-4271-1658-A41FE0BE5BEC}"/>
              </a:ext>
            </a:extLst>
          </p:cNvPr>
          <p:cNvSpPr>
            <a:spLocks noGrp="1"/>
          </p:cNvSpPr>
          <p:nvPr>
            <p:ph type="title"/>
          </p:nvPr>
        </p:nvSpPr>
        <p:spPr/>
        <p:txBody>
          <a:bodyPr>
            <a:normAutofit/>
          </a:bodyPr>
          <a:lstStyle/>
          <a:p>
            <a:r>
              <a:rPr lang="en-US" sz="4800" dirty="0">
                <a:solidFill>
                  <a:schemeClr val="accent2"/>
                </a:solidFill>
              </a:rPr>
              <a:t>Construction Wage Theft Law</a:t>
            </a:r>
          </a:p>
        </p:txBody>
      </p:sp>
      <p:sp>
        <p:nvSpPr>
          <p:cNvPr id="3" name="Content Placeholder 2">
            <a:extLst>
              <a:ext uri="{FF2B5EF4-FFF2-40B4-BE49-F238E27FC236}">
                <a16:creationId xmlns:a16="http://schemas.microsoft.com/office/drawing/2014/main" id="{357DAE6D-DAF8-21D5-B369-05ADA432FAB8}"/>
              </a:ext>
            </a:extLst>
          </p:cNvPr>
          <p:cNvSpPr>
            <a:spLocks noGrp="1"/>
          </p:cNvSpPr>
          <p:nvPr>
            <p:ph idx="1"/>
          </p:nvPr>
        </p:nvSpPr>
        <p:spPr/>
        <p:txBody>
          <a:bodyPr>
            <a:normAutofit lnSpcReduction="10000"/>
          </a:bodyPr>
          <a:lstStyle/>
          <a:p>
            <a:pPr marL="0" indent="0">
              <a:buNone/>
            </a:pPr>
            <a:r>
              <a:rPr lang="en-US" dirty="0"/>
              <a:t>Goals:</a:t>
            </a:r>
          </a:p>
          <a:p>
            <a:endParaRPr lang="en-US" dirty="0"/>
          </a:p>
          <a:p>
            <a:pPr lvl="1"/>
            <a:r>
              <a:rPr lang="en-US" sz="2800" dirty="0"/>
              <a:t>Give construction workers an additional remedy for “wage theft” </a:t>
            </a:r>
          </a:p>
          <a:p>
            <a:pPr marL="457200" lvl="1" indent="0">
              <a:buNone/>
            </a:pPr>
            <a:endParaRPr lang="en-US" sz="2800" dirty="0"/>
          </a:p>
          <a:p>
            <a:pPr lvl="2"/>
            <a:r>
              <a:rPr lang="en-US" sz="2800" dirty="0" err="1"/>
              <a:t>i.e.,non</a:t>
            </a:r>
            <a:r>
              <a:rPr lang="en-US" sz="2800" dirty="0"/>
              <a:t>-payment or underpayment of wages or fringe benefits</a:t>
            </a:r>
          </a:p>
          <a:p>
            <a:pPr marL="914400" lvl="2" indent="0">
              <a:buNone/>
            </a:pPr>
            <a:endParaRPr lang="en-US" sz="2800" dirty="0"/>
          </a:p>
          <a:p>
            <a:pPr lvl="1"/>
            <a:r>
              <a:rPr lang="en-US" sz="2800" dirty="0"/>
              <a:t>Incentivize prime contractors to self-police the industry against “wage theft</a:t>
            </a:r>
            <a:r>
              <a:rPr lang="en-US" sz="3200" dirty="0"/>
              <a:t>”</a:t>
            </a:r>
          </a:p>
        </p:txBody>
      </p:sp>
    </p:spTree>
    <p:extLst>
      <p:ext uri="{BB962C8B-B14F-4D97-AF65-F5344CB8AC3E}">
        <p14:creationId xmlns:p14="http://schemas.microsoft.com/office/powerpoint/2010/main" val="118966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8C54-A7BB-318B-53F1-558E92DBD85C}"/>
              </a:ext>
            </a:extLst>
          </p:cNvPr>
          <p:cNvSpPr>
            <a:spLocks noGrp="1"/>
          </p:cNvSpPr>
          <p:nvPr>
            <p:ph type="title"/>
          </p:nvPr>
        </p:nvSpPr>
        <p:spPr/>
        <p:txBody>
          <a:bodyPr/>
          <a:lstStyle/>
          <a:p>
            <a:r>
              <a:rPr lang="en-US" sz="4400" dirty="0">
                <a:solidFill>
                  <a:schemeClr val="accent2"/>
                </a:solidFill>
              </a:rPr>
              <a:t>Construction Wage Theft Law</a:t>
            </a:r>
            <a:endParaRPr lang="en-US" dirty="0">
              <a:solidFill>
                <a:schemeClr val="accent2"/>
              </a:solidFill>
            </a:endParaRPr>
          </a:p>
        </p:txBody>
      </p:sp>
      <p:sp>
        <p:nvSpPr>
          <p:cNvPr id="3" name="Content Placeholder 2">
            <a:extLst>
              <a:ext uri="{FF2B5EF4-FFF2-40B4-BE49-F238E27FC236}">
                <a16:creationId xmlns:a16="http://schemas.microsoft.com/office/drawing/2014/main" id="{2802A82C-7CF3-0F86-2CAA-FA5F02C7F038}"/>
              </a:ext>
            </a:extLst>
          </p:cNvPr>
          <p:cNvSpPr>
            <a:spLocks noGrp="1"/>
          </p:cNvSpPr>
          <p:nvPr>
            <p:ph idx="1"/>
          </p:nvPr>
        </p:nvSpPr>
        <p:spPr/>
        <p:txBody>
          <a:bodyPr/>
          <a:lstStyle/>
          <a:p>
            <a:pPr marL="0" indent="0">
              <a:buNone/>
            </a:pPr>
            <a:r>
              <a:rPr lang="en-US" sz="3200" dirty="0"/>
              <a:t>For years Labor Law §198 has authorized recovery against an </a:t>
            </a:r>
            <a:r>
              <a:rPr lang="en-US" sz="3200" i="1" dirty="0"/>
              <a:t>employer</a:t>
            </a:r>
            <a:r>
              <a:rPr lang="en-US" sz="3200" dirty="0"/>
              <a:t>, in </a:t>
            </a:r>
            <a:r>
              <a:rPr lang="en-US" sz="3200" i="1" dirty="0"/>
              <a:t>court or </a:t>
            </a:r>
            <a:r>
              <a:rPr lang="en-US" sz="3200" dirty="0"/>
              <a:t>before the </a:t>
            </a:r>
            <a:r>
              <a:rPr lang="en-US" sz="3200" i="1" dirty="0"/>
              <a:t>Department of Labor</a:t>
            </a:r>
            <a:r>
              <a:rPr lang="en-US" sz="3200" dirty="0"/>
              <a:t>, for unpaid or underpaid </a:t>
            </a:r>
            <a:r>
              <a:rPr lang="en-US" sz="3200" i="1" dirty="0"/>
              <a:t>wages</a:t>
            </a:r>
            <a:r>
              <a:rPr lang="en-US" sz="3200" dirty="0"/>
              <a:t>, </a:t>
            </a:r>
            <a:r>
              <a:rPr lang="en-US" sz="3200" i="1" dirty="0"/>
              <a:t>fringe benefits</a:t>
            </a:r>
            <a:r>
              <a:rPr lang="en-US" sz="3200" dirty="0"/>
              <a:t>, </a:t>
            </a:r>
            <a:r>
              <a:rPr lang="en-US" sz="3200" i="1" dirty="0"/>
              <a:t>interest</a:t>
            </a:r>
            <a:r>
              <a:rPr lang="en-US" sz="3200" dirty="0"/>
              <a:t>, </a:t>
            </a:r>
            <a:r>
              <a:rPr lang="en-US" sz="3200" i="1" dirty="0"/>
              <a:t>liquidated damages </a:t>
            </a:r>
            <a:r>
              <a:rPr lang="en-US" sz="3200" dirty="0"/>
              <a:t>and </a:t>
            </a:r>
            <a:r>
              <a:rPr lang="en-US" sz="3200" i="1" dirty="0"/>
              <a:t>attorneys fees</a:t>
            </a:r>
            <a:r>
              <a:rPr lang="en-US" sz="3200" dirty="0"/>
              <a:t>.</a:t>
            </a:r>
          </a:p>
          <a:p>
            <a:pPr marL="0" indent="0">
              <a:buNone/>
            </a:pPr>
            <a:endParaRPr lang="en-US" dirty="0"/>
          </a:p>
          <a:p>
            <a:endParaRPr lang="en-US" dirty="0"/>
          </a:p>
        </p:txBody>
      </p:sp>
    </p:spTree>
    <p:extLst>
      <p:ext uri="{BB962C8B-B14F-4D97-AF65-F5344CB8AC3E}">
        <p14:creationId xmlns:p14="http://schemas.microsoft.com/office/powerpoint/2010/main" val="120622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C741-9E6B-A0AC-C5E8-CEDF9B3EE278}"/>
              </a:ext>
            </a:extLst>
          </p:cNvPr>
          <p:cNvSpPr>
            <a:spLocks noGrp="1"/>
          </p:cNvSpPr>
          <p:nvPr>
            <p:ph type="title"/>
          </p:nvPr>
        </p:nvSpPr>
        <p:spPr/>
        <p:txBody>
          <a:bodyPr/>
          <a:lstStyle/>
          <a:p>
            <a:r>
              <a:rPr lang="en-US" sz="4400" dirty="0">
                <a:solidFill>
                  <a:schemeClr val="accent2"/>
                </a:solidFill>
              </a:rPr>
              <a:t>Construction Wage Theft Law</a:t>
            </a:r>
            <a:endParaRPr lang="en-US" dirty="0">
              <a:solidFill>
                <a:schemeClr val="accent2"/>
              </a:solidFill>
            </a:endParaRPr>
          </a:p>
        </p:txBody>
      </p:sp>
      <p:sp>
        <p:nvSpPr>
          <p:cNvPr id="3" name="Content Placeholder 2">
            <a:extLst>
              <a:ext uri="{FF2B5EF4-FFF2-40B4-BE49-F238E27FC236}">
                <a16:creationId xmlns:a16="http://schemas.microsoft.com/office/drawing/2014/main" id="{C002C623-8F87-AE18-EB0A-F74ADFF88C6C}"/>
              </a:ext>
            </a:extLst>
          </p:cNvPr>
          <p:cNvSpPr>
            <a:spLocks noGrp="1"/>
          </p:cNvSpPr>
          <p:nvPr>
            <p:ph idx="1"/>
          </p:nvPr>
        </p:nvSpPr>
        <p:spPr/>
        <p:txBody>
          <a:bodyPr>
            <a:normAutofit/>
          </a:bodyPr>
          <a:lstStyle/>
          <a:p>
            <a:pPr marL="0" indent="0">
              <a:buNone/>
            </a:pPr>
            <a:r>
              <a:rPr lang="en-US" sz="3200" dirty="0"/>
              <a:t>Labor Law §198-e  now subjects prime contractors on most private construction work to liability “</a:t>
            </a:r>
            <a:r>
              <a:rPr lang="en-US" sz="3200" i="1" dirty="0"/>
              <a:t>for any debt resulting from an action under Labor Law §198</a:t>
            </a:r>
            <a:r>
              <a:rPr lang="en-US" sz="3200" dirty="0"/>
              <a:t>” owed to, or for, an employee of a subcontractor “at any tier,” for labor performed </a:t>
            </a:r>
            <a:r>
              <a:rPr lang="en-US" sz="3200" u="sng" dirty="0"/>
              <a:t>under the prime contract. </a:t>
            </a:r>
          </a:p>
        </p:txBody>
      </p:sp>
    </p:spTree>
    <p:extLst>
      <p:ext uri="{BB962C8B-B14F-4D97-AF65-F5344CB8AC3E}">
        <p14:creationId xmlns:p14="http://schemas.microsoft.com/office/powerpoint/2010/main" val="93469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AE164-BA23-B948-0B02-BA6CD627310D}"/>
              </a:ext>
            </a:extLst>
          </p:cNvPr>
          <p:cNvSpPr>
            <a:spLocks noGrp="1"/>
          </p:cNvSpPr>
          <p:nvPr>
            <p:ph type="title"/>
          </p:nvPr>
        </p:nvSpPr>
        <p:spPr/>
        <p:txBody>
          <a:bodyPr/>
          <a:lstStyle/>
          <a:p>
            <a:r>
              <a:rPr lang="en-US" dirty="0">
                <a:solidFill>
                  <a:schemeClr val="accent2"/>
                </a:solidFill>
              </a:rPr>
              <a:t>Construction Wage Theft Law</a:t>
            </a:r>
          </a:p>
        </p:txBody>
      </p:sp>
      <p:sp>
        <p:nvSpPr>
          <p:cNvPr id="3" name="Content Placeholder 2">
            <a:extLst>
              <a:ext uri="{FF2B5EF4-FFF2-40B4-BE49-F238E27FC236}">
                <a16:creationId xmlns:a16="http://schemas.microsoft.com/office/drawing/2014/main" id="{0FBD816D-5197-6B02-635F-864FA566C5C1}"/>
              </a:ext>
            </a:extLst>
          </p:cNvPr>
          <p:cNvSpPr>
            <a:spLocks noGrp="1"/>
          </p:cNvSpPr>
          <p:nvPr>
            <p:ph idx="1"/>
          </p:nvPr>
        </p:nvSpPr>
        <p:spPr/>
        <p:txBody>
          <a:bodyPr/>
          <a:lstStyle/>
          <a:p>
            <a:r>
              <a:rPr lang="en-US" sz="3200" dirty="0"/>
              <a:t>L</a:t>
            </a:r>
            <a:r>
              <a:rPr lang="en-US" sz="3200" b="0" i="0" dirty="0">
                <a:effectLst/>
              </a:rPr>
              <a:t>egal presumption that everyone working on a construction project is an “employee”</a:t>
            </a:r>
            <a:endParaRPr lang="en-US" sz="3200" dirty="0"/>
          </a:p>
          <a:p>
            <a:pPr marL="0" indent="0">
              <a:buNone/>
            </a:pPr>
            <a:endParaRPr lang="en-US" dirty="0"/>
          </a:p>
        </p:txBody>
      </p:sp>
    </p:spTree>
    <p:extLst>
      <p:ext uri="{BB962C8B-B14F-4D97-AF65-F5344CB8AC3E}">
        <p14:creationId xmlns:p14="http://schemas.microsoft.com/office/powerpoint/2010/main" val="1006734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0CEC-10AD-11EE-1EF1-E7C9B5A16743}"/>
              </a:ext>
            </a:extLst>
          </p:cNvPr>
          <p:cNvSpPr>
            <a:spLocks noGrp="1"/>
          </p:cNvSpPr>
          <p:nvPr>
            <p:ph type="title"/>
          </p:nvPr>
        </p:nvSpPr>
        <p:spPr/>
        <p:txBody>
          <a:bodyPr/>
          <a:lstStyle/>
          <a:p>
            <a:r>
              <a:rPr lang="en-US" sz="4400" dirty="0">
                <a:solidFill>
                  <a:schemeClr val="accent2"/>
                </a:solidFill>
              </a:rPr>
              <a:t>Construction Wage Theft Law</a:t>
            </a:r>
            <a:endParaRPr lang="en-US" dirty="0"/>
          </a:p>
        </p:txBody>
      </p:sp>
      <p:sp>
        <p:nvSpPr>
          <p:cNvPr id="3" name="Content Placeholder 2">
            <a:extLst>
              <a:ext uri="{FF2B5EF4-FFF2-40B4-BE49-F238E27FC236}">
                <a16:creationId xmlns:a16="http://schemas.microsoft.com/office/drawing/2014/main" id="{E1333B15-D979-44DB-4651-09B99C820F37}"/>
              </a:ext>
            </a:extLst>
          </p:cNvPr>
          <p:cNvSpPr>
            <a:spLocks noGrp="1"/>
          </p:cNvSpPr>
          <p:nvPr>
            <p:ph idx="1"/>
          </p:nvPr>
        </p:nvSpPr>
        <p:spPr/>
        <p:txBody>
          <a:bodyPr>
            <a:normAutofit fontScale="92500"/>
          </a:bodyPr>
          <a:lstStyle/>
          <a:p>
            <a:pPr marL="0" indent="0">
              <a:buNone/>
            </a:pPr>
            <a:r>
              <a:rPr lang="en-US" sz="3600" dirty="0"/>
              <a:t>Applies to any private construction agreement, written or oral</a:t>
            </a:r>
          </a:p>
          <a:p>
            <a:pPr marL="0" indent="0">
              <a:buNone/>
            </a:pPr>
            <a:r>
              <a:rPr lang="en-US" sz="3600" dirty="0"/>
              <a:t>Exceptions:</a:t>
            </a:r>
          </a:p>
          <a:p>
            <a:pPr lvl="1"/>
            <a:r>
              <a:rPr lang="en-US" sz="3600" dirty="0"/>
              <a:t>Work to which the state prevailing wage law applies</a:t>
            </a:r>
          </a:p>
          <a:p>
            <a:pPr lvl="1"/>
            <a:r>
              <a:rPr lang="en-US" sz="3600" dirty="0"/>
              <a:t>A home improvement of an owner-occupied dwelling</a:t>
            </a:r>
          </a:p>
          <a:p>
            <a:pPr lvl="1"/>
            <a:r>
              <a:rPr lang="en-US" sz="3600" dirty="0"/>
              <a:t>Home construction of one- or two-family dwellings, unless &gt;10 built annually on a single “project site”</a:t>
            </a:r>
          </a:p>
          <a:p>
            <a:pPr marL="0" indent="0">
              <a:buNone/>
            </a:pPr>
            <a:endParaRPr lang="en-US" dirty="0"/>
          </a:p>
        </p:txBody>
      </p:sp>
    </p:spTree>
    <p:extLst>
      <p:ext uri="{BB962C8B-B14F-4D97-AF65-F5344CB8AC3E}">
        <p14:creationId xmlns:p14="http://schemas.microsoft.com/office/powerpoint/2010/main" val="30763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D746B-F555-0B98-B700-D187ED2130C0}"/>
              </a:ext>
            </a:extLst>
          </p:cNvPr>
          <p:cNvSpPr>
            <a:spLocks noGrp="1"/>
          </p:cNvSpPr>
          <p:nvPr>
            <p:ph type="title"/>
          </p:nvPr>
        </p:nvSpPr>
        <p:spPr/>
        <p:txBody>
          <a:bodyPr/>
          <a:lstStyle/>
          <a:p>
            <a:r>
              <a:rPr lang="en-US" dirty="0">
                <a:solidFill>
                  <a:schemeClr val="accent2"/>
                </a:solidFill>
              </a:rPr>
              <a:t>Construction Wage Theft Law</a:t>
            </a:r>
          </a:p>
        </p:txBody>
      </p:sp>
      <p:sp>
        <p:nvSpPr>
          <p:cNvPr id="3" name="Content Placeholder 2">
            <a:extLst>
              <a:ext uri="{FF2B5EF4-FFF2-40B4-BE49-F238E27FC236}">
                <a16:creationId xmlns:a16="http://schemas.microsoft.com/office/drawing/2014/main" id="{AD0125C3-DCE8-48A4-58CD-D4D7CA74FBD0}"/>
              </a:ext>
            </a:extLst>
          </p:cNvPr>
          <p:cNvSpPr>
            <a:spLocks noGrp="1"/>
          </p:cNvSpPr>
          <p:nvPr>
            <p:ph idx="1"/>
          </p:nvPr>
        </p:nvSpPr>
        <p:spPr/>
        <p:txBody>
          <a:bodyPr/>
          <a:lstStyle/>
          <a:p>
            <a:pPr marL="0" indent="0">
              <a:buNone/>
            </a:pPr>
            <a:r>
              <a:rPr lang="en-US" sz="3600" dirty="0"/>
              <a:t>Applies to construction contracts “entered into, renewed, modified or amended on or after January 4, 2022,” but only as to wages, benefits or supplements “earned on or after such effective date.”</a:t>
            </a:r>
          </a:p>
          <a:p>
            <a:pPr marL="0" indent="0">
              <a:buNone/>
            </a:pPr>
            <a:endParaRPr lang="en-US" sz="3600" dirty="0"/>
          </a:p>
          <a:p>
            <a:pPr lvl="1"/>
            <a:r>
              <a:rPr lang="en-US" sz="3600" dirty="0"/>
              <a:t>A change order a modifies or amends a contract</a:t>
            </a:r>
          </a:p>
          <a:p>
            <a:endParaRPr lang="en-US" dirty="0"/>
          </a:p>
        </p:txBody>
      </p:sp>
    </p:spTree>
    <p:extLst>
      <p:ext uri="{BB962C8B-B14F-4D97-AF65-F5344CB8AC3E}">
        <p14:creationId xmlns:p14="http://schemas.microsoft.com/office/powerpoint/2010/main" val="397952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169A-8249-9527-B39C-CE4B380DFBBB}"/>
              </a:ext>
            </a:extLst>
          </p:cNvPr>
          <p:cNvSpPr>
            <a:spLocks noGrp="1"/>
          </p:cNvSpPr>
          <p:nvPr>
            <p:ph type="title"/>
          </p:nvPr>
        </p:nvSpPr>
        <p:spPr/>
        <p:txBody>
          <a:bodyPr/>
          <a:lstStyle/>
          <a:p>
            <a:r>
              <a:rPr lang="en-US" dirty="0">
                <a:solidFill>
                  <a:schemeClr val="accent2"/>
                </a:solidFill>
              </a:rPr>
              <a:t>Construction Wage Theft Law</a:t>
            </a:r>
          </a:p>
        </p:txBody>
      </p:sp>
      <p:sp>
        <p:nvSpPr>
          <p:cNvPr id="3" name="Content Placeholder 2">
            <a:extLst>
              <a:ext uri="{FF2B5EF4-FFF2-40B4-BE49-F238E27FC236}">
                <a16:creationId xmlns:a16="http://schemas.microsoft.com/office/drawing/2014/main" id="{A81DE74C-8B16-9B3E-48D5-1D44ADA0A0C8}"/>
              </a:ext>
            </a:extLst>
          </p:cNvPr>
          <p:cNvSpPr>
            <a:spLocks noGrp="1"/>
          </p:cNvSpPr>
          <p:nvPr>
            <p:ph idx="1"/>
          </p:nvPr>
        </p:nvSpPr>
        <p:spPr/>
        <p:txBody>
          <a:bodyPr/>
          <a:lstStyle/>
          <a:p>
            <a:pPr algn="ctr"/>
            <a:endParaRPr lang="en-US" sz="2800" dirty="0"/>
          </a:p>
          <a:p>
            <a:pPr algn="ctr"/>
            <a:endParaRPr lang="en-US" dirty="0"/>
          </a:p>
          <a:p>
            <a:pPr algn="ctr"/>
            <a:endParaRPr lang="en-US" sz="2800" dirty="0"/>
          </a:p>
          <a:p>
            <a:pPr algn="ctr"/>
            <a:r>
              <a:rPr lang="en-US" sz="2800" dirty="0"/>
              <a:t>THREE YEAR LOOKBACK</a:t>
            </a:r>
            <a:endParaRPr lang="en-US" dirty="0"/>
          </a:p>
        </p:txBody>
      </p:sp>
    </p:spTree>
    <p:extLst>
      <p:ext uri="{BB962C8B-B14F-4D97-AF65-F5344CB8AC3E}">
        <p14:creationId xmlns:p14="http://schemas.microsoft.com/office/powerpoint/2010/main" val="113641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4370</TotalTime>
  <Words>1342</Words>
  <Application>Microsoft Office PowerPoint</Application>
  <PresentationFormat>Widescreen</PresentationFormat>
  <Paragraphs>101</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Calisto MT</vt:lpstr>
      <vt:lpstr>Office Theme</vt:lpstr>
      <vt:lpstr>PowerPoint Presentation</vt:lpstr>
      <vt:lpstr>THE NEW WAGE THEFT LAW</vt:lpstr>
      <vt:lpstr>Construction Wage Theft Law</vt:lpstr>
      <vt:lpstr>Construction Wage Theft Law</vt:lpstr>
      <vt:lpstr>Construction Wage Theft Law</vt:lpstr>
      <vt:lpstr>Construction Wage Theft Law</vt:lpstr>
      <vt:lpstr>Construction Wage Theft Law</vt:lpstr>
      <vt:lpstr>Construction Wage Theft Law</vt:lpstr>
      <vt:lpstr>Construction Wage Theft Law</vt:lpstr>
      <vt:lpstr>Construction Wage Theft Law</vt:lpstr>
      <vt:lpstr>Construction Wage Theft Law</vt:lpstr>
      <vt:lpstr>Wage Theft Prevention and Enforcement</vt:lpstr>
      <vt:lpstr>Wage Theft Prevention and Enforcement</vt:lpstr>
      <vt:lpstr>Wage Theft Prevention and Enforcement</vt:lpstr>
      <vt:lpstr>New York Prompt Payment Act</vt:lpstr>
      <vt:lpstr>New York Prompt Payment Act</vt:lpstr>
      <vt:lpstr>G.B.L. § 756 (Definitions)</vt:lpstr>
      <vt:lpstr>G.B.L. § 756-a (Obligations)</vt:lpstr>
      <vt:lpstr>G.B.L. § 756-a (Obligations) (Cont’d)</vt:lpstr>
      <vt:lpstr>G.B.L. § 756-b (Remedies)</vt:lpstr>
      <vt:lpstr>G.B.L. § 756-b (Remedies) (Cont’d)</vt:lpstr>
      <vt:lpstr>Case Law</vt:lpstr>
      <vt:lpstr>G.B.L § 757.  (Void Provisions)</vt:lpstr>
      <vt:lpstr>G.B.L § 757.  (Void Provisions)</vt:lpstr>
      <vt:lpstr>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Demanchick</dc:creator>
  <cp:lastModifiedBy>Carin Cole</cp:lastModifiedBy>
  <cp:revision>39</cp:revision>
  <cp:lastPrinted>2020-05-14T19:40:49Z</cp:lastPrinted>
  <dcterms:created xsi:type="dcterms:W3CDTF">2020-04-23T19:16:43Z</dcterms:created>
  <dcterms:modified xsi:type="dcterms:W3CDTF">2023-10-10T21:23:00Z</dcterms:modified>
</cp:coreProperties>
</file>