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C2D"/>
    <a:srgbClr val="334695"/>
    <a:srgbClr val="555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C9F4738-2A7C-4C91-98F8-566EA37FF5C9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57CDBBE-9111-417E-BEA7-6000AFC7C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54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0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78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8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4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26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36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8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CDBBE-9111-417E-BEA7-6000AFC7C2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D99F-5813-4734-897C-04A3CB9DA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Calisto MT" panose="02040603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63814-18D5-4E6F-A465-2490D383F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sto MT" panose="02040603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EC1E-755F-4077-BB08-A157BFCA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1DCD8-F9C8-40AA-8249-827B6306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BC28-0E43-43FC-85B1-02FFA7B4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6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46B9-E740-4811-BD27-80FF85E6D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6AAB4-8FC4-4126-BB81-DA19E1C76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BC17-59FC-4E85-BCDE-C7281738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F3593-F135-477C-AB12-BA60B783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D3497-8F5F-48C3-A2C2-45B59F18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0754C-FBC2-4F20-B279-96C390DEA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BE905-15DF-47ED-A0FC-D7DD5A8FD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61C9B-9B52-43EA-9983-C36FD360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831D-0944-445A-849F-CEDA12FA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73244-0C63-4362-AA66-EEF1832D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3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70D8-A7E4-46CE-A900-F95B8807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526B-62F9-4BD9-8727-8A7C125AA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66FB2-049C-43A5-B462-9C04A7BF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63B8-A197-4B7A-9DD7-BF659AC7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E8DA-84DF-4FA5-8CB9-18600533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E98BCA-C747-477A-A3FD-F8E796B6EA90}"/>
              </a:ext>
            </a:extLst>
          </p:cNvPr>
          <p:cNvCxnSpPr>
            <a:cxnSpLocks/>
          </p:cNvCxnSpPr>
          <p:nvPr userDrawn="1"/>
        </p:nvCxnSpPr>
        <p:spPr>
          <a:xfrm>
            <a:off x="2051858" y="1418806"/>
            <a:ext cx="7772400" cy="0"/>
          </a:xfrm>
          <a:prstGeom prst="line">
            <a:avLst/>
          </a:prstGeom>
          <a:ln w="19050">
            <a:solidFill>
              <a:srgbClr val="E76C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93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84440-DFA7-47F2-9B32-FF9862881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1589B-4E7C-49D5-A8DB-05606EA79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E5E5F-2302-40FC-A137-595D9A0B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B8D9F-AC86-4885-B470-A95B0A5C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F10A3-7EBD-43B2-A136-DF5B9F61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31FA-956E-4845-BA9A-86CE4452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BEF1-EEB2-4C72-A0AD-2704D6740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6B568-4259-48EF-9B5F-CF3AB7C5B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692E4-567A-4BC7-BEF4-E62A69A1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91A70-D885-4529-9ED7-47A6ED83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45E40-70AF-43B0-9065-A38CFD5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2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5D9E-DD40-4140-961A-AE97C41F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C28C6-976B-4378-834F-E71ADD5C6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7D8A1-6DB9-4937-AC48-A9B6E17D8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0BA7E-2B45-4746-973A-727BA715A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4FB48-648F-460D-AC59-36877F7F8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35652-A336-4689-BC2D-EAE2FE10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56BBA-B1DB-4EDC-A201-6FC700CF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14BFC-2682-443B-8328-A3378480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030F-8C52-4671-B18C-38146BEF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>
              <a:defRPr b="1">
                <a:latin typeface="Calisto MT" panose="02040603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87E17-DCEF-42A8-AD62-B6E3535D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06F5F-DB0E-4230-AF5B-AC0A3778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C22A9-8BCC-4764-8D3E-A272D6BB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5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EC615-5F87-4391-AEED-20ED7670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191C4-47F0-4196-8E88-B620D1BD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1DE57-0827-4627-8CF2-ADE48284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1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5F06-336D-42AA-93B8-8B9E11AEE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4E484-FA4C-46B8-B631-4F72AB50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6A682-2D1A-4072-A82A-4834A7A58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90D0D-D95D-40D0-8976-090FBB48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9C2C0-EC93-47AC-A094-0EB32372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809D2-C9FF-43F9-BFBE-D77E6DD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8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CC00-8A8D-4520-BC1E-9B12A48C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22A32-5443-4F23-9DC3-0F6831EA0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0CDE4-7D56-45A9-A0D2-81730AA83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89A93-99D0-4105-9F4C-43EEADD9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8A0FC-1044-495C-9075-B31472D5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A720A-7488-4EBF-8CE8-8B6C39AF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7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2F063-7591-41EF-AE57-DCAB1EBC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F31B2-D34D-491D-AB34-CC79BB399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B1EA4-1A42-4C57-81E4-DA6B54819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32B60-B848-4551-9048-B5D65E9AEA4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EFB8-50B3-4FA5-BC7C-C9E2D45DF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AAE6F-F425-4F67-B85F-C3148256E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8F91-BEA2-4D9E-A1F8-3006468424D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7F11CC-4129-4672-98B7-5FEC9D2433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6" t="21230" r="10732" b="33964"/>
          <a:stretch/>
        </p:blipFill>
        <p:spPr>
          <a:xfrm>
            <a:off x="81742" y="5539770"/>
            <a:ext cx="1946564" cy="127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0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listo MT" panose="02040603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76C2D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alisto MT" panose="02040603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6C2D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listo MT" panose="02040603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6C2D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listo MT" panose="02040603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6C2D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listo MT" panose="02040603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76C2D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listo MT" panose="02040603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bell@adamsleclair.la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555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AF0003-9170-408D-B74D-B9C921DC6C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4" t="25232" r="12819" b="37565"/>
          <a:stretch/>
        </p:blipFill>
        <p:spPr>
          <a:xfrm>
            <a:off x="106257" y="1291667"/>
            <a:ext cx="9332080" cy="481840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9646D8-1619-41D2-BEE8-C6EE47E758E1}"/>
              </a:ext>
            </a:extLst>
          </p:cNvPr>
          <p:cNvSpPr/>
          <p:nvPr/>
        </p:nvSpPr>
        <p:spPr>
          <a:xfrm>
            <a:off x="2894044" y="6575158"/>
            <a:ext cx="7635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sto MT" panose="02040603050505030304" pitchFamily="18" charset="0"/>
              </a:rPr>
              <a:t>Disclaimer: the information provided herein is not legal advice and should not be relied upon as such.</a:t>
            </a:r>
          </a:p>
        </p:txBody>
      </p:sp>
    </p:spTree>
    <p:extLst>
      <p:ext uri="{BB962C8B-B14F-4D97-AF65-F5344CB8AC3E}">
        <p14:creationId xmlns:p14="http://schemas.microsoft.com/office/powerpoint/2010/main" val="1490075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037A-0E76-6FB8-D385-A7C02FA9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C99FB-CA9D-7BE2-84EB-6A8F239B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response to issue from Empire State Development: </a:t>
            </a:r>
            <a:r>
              <a:rPr lang="en-US" dirty="0" err="1"/>
              <a:t>MWBE</a:t>
            </a:r>
            <a:r>
              <a:rPr lang="en-US" dirty="0"/>
              <a:t> in appeals process retains all their rights until an adjudication is made.</a:t>
            </a:r>
          </a:p>
          <a:p>
            <a:r>
              <a:rPr lang="en-US" dirty="0"/>
              <a:t>Verbal statement from State Compliance Officer: Contractor gets credit for a decertified </a:t>
            </a:r>
            <a:r>
              <a:rPr lang="en-US" dirty="0" err="1"/>
              <a:t>MWBE</a:t>
            </a:r>
            <a:r>
              <a:rPr lang="en-US" dirty="0"/>
              <a:t> as long as the </a:t>
            </a:r>
            <a:r>
              <a:rPr lang="en-US" dirty="0" err="1"/>
              <a:t>MWBE</a:t>
            </a:r>
            <a:r>
              <a:rPr lang="en-US" dirty="0"/>
              <a:t> was certified on the date subcontract was executed.</a:t>
            </a:r>
          </a:p>
          <a:p>
            <a:r>
              <a:rPr lang="en-US" dirty="0"/>
              <a:t>Fair Warning: Individual agencies may follow different rules: E.g., Rochester City Joint School Construction Board’s practice requires replacement of a decertified </a:t>
            </a:r>
            <a:r>
              <a:rPr lang="en-US" dirty="0" err="1"/>
              <a:t>MWBE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0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D23C-6310-C079-2FE3-551F9DBB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Trends regarding M/</a:t>
            </a:r>
            <a:r>
              <a:rPr lang="en-US" sz="4000" dirty="0" err="1"/>
              <a:t>WBE</a:t>
            </a:r>
            <a:r>
              <a:rPr lang="en-US" sz="4000" dirty="0"/>
              <a:t> Waiver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6B4D3-BE79-4F92-731B-94D660066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Wavier: recourse if contractor believes it cannot meet goal requirements (can be submitted pre- or post-award).</a:t>
            </a:r>
          </a:p>
          <a:p>
            <a:pPr marL="0" indent="0">
              <a:buNone/>
            </a:pPr>
            <a:r>
              <a:rPr lang="en-US" dirty="0"/>
              <a:t>Process: Must demonstrate “Good Faith Efforts”:</a:t>
            </a:r>
          </a:p>
          <a:p>
            <a:r>
              <a:rPr lang="en-US" dirty="0"/>
              <a:t>Describe circumstances unique to contract that deferred meeting goals</a:t>
            </a:r>
          </a:p>
          <a:p>
            <a:r>
              <a:rPr lang="en-US" dirty="0"/>
              <a:t>Document solicitations to certified </a:t>
            </a:r>
            <a:r>
              <a:rPr lang="en-US" dirty="0" err="1"/>
              <a:t>MWBEs</a:t>
            </a:r>
            <a:r>
              <a:rPr lang="en-US" dirty="0"/>
              <a:t> and responses</a:t>
            </a:r>
          </a:p>
          <a:p>
            <a:r>
              <a:rPr lang="en-US" dirty="0"/>
              <a:t>Show advertisements seeking participants by </a:t>
            </a:r>
            <a:r>
              <a:rPr lang="en-US" dirty="0" err="1"/>
              <a:t>MWBEs</a:t>
            </a:r>
            <a:endParaRPr lang="en-US" dirty="0"/>
          </a:p>
          <a:p>
            <a:r>
              <a:rPr lang="en-US" dirty="0"/>
              <a:t>Show steps taken to analyze scope of work to fund subcontractors’ opportunities for </a:t>
            </a:r>
            <a:r>
              <a:rPr lang="en-US" dirty="0" err="1"/>
              <a:t>MWBE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practice: pre-award waiver requests typically reviewed and responded to within 30 days.</a:t>
            </a:r>
          </a:p>
          <a:p>
            <a:pPr marL="0" indent="0">
              <a:buNone/>
            </a:pPr>
            <a:r>
              <a:rPr lang="en-US" dirty="0"/>
              <a:t>Recent Trend: delay in response to waivers of 60 days or more.</a:t>
            </a:r>
          </a:p>
          <a:p>
            <a:pPr marL="0" indent="0">
              <a:buNone/>
            </a:pPr>
            <a:r>
              <a:rPr lang="en-US" dirty="0"/>
              <a:t>Impact on project award and scheduling</a:t>
            </a:r>
          </a:p>
          <a:p>
            <a:pPr marL="0" indent="0">
              <a:buNone/>
            </a:pPr>
            <a:r>
              <a:rPr lang="en-US" dirty="0"/>
              <a:t>NYSDOT: has its own checklist for good faith efforts: Solicitation and Good Faith Efforts Guide.</a:t>
            </a:r>
          </a:p>
        </p:txBody>
      </p:sp>
    </p:spTree>
    <p:extLst>
      <p:ext uri="{BB962C8B-B14F-4D97-AF65-F5344CB8AC3E}">
        <p14:creationId xmlns:p14="http://schemas.microsoft.com/office/powerpoint/2010/main" val="409853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87FE-DF18-A5FC-8ECA-17D87330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Trends Regarding Noncompliance </a:t>
            </a:r>
            <a:br>
              <a:rPr lang="en-US" sz="4000" dirty="0"/>
            </a:br>
            <a:r>
              <a:rPr lang="en-US" sz="4000" dirty="0"/>
              <a:t>by Contractor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4F8F4-0BE8-7E04-1B59-8C59734EC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Withholding of payment.</a:t>
            </a:r>
          </a:p>
          <a:p>
            <a:r>
              <a:rPr lang="en-US" dirty="0"/>
              <a:t>Termination or cancellation of contract.</a:t>
            </a:r>
          </a:p>
          <a:p>
            <a:r>
              <a:rPr lang="en-US" dirty="0"/>
              <a:t>Suspension or debarment from future work.</a:t>
            </a:r>
          </a:p>
          <a:p>
            <a:r>
              <a:rPr lang="en-US" dirty="0" err="1"/>
              <a:t>NYDOT</a:t>
            </a:r>
            <a:r>
              <a:rPr lang="en-US" dirty="0"/>
              <a:t> &amp; OGS: utilize imposition of liquidated damages: difference between sums identified for payment to </a:t>
            </a:r>
            <a:r>
              <a:rPr lang="en-US" dirty="0" err="1"/>
              <a:t>MWBE</a:t>
            </a:r>
            <a:r>
              <a:rPr lang="en-US" dirty="0"/>
              <a:t> had contractor achieved its commitments and sums actually paid to </a:t>
            </a:r>
            <a:r>
              <a:rPr lang="en-US" dirty="0" err="1"/>
              <a:t>MWBEs</a:t>
            </a:r>
            <a:r>
              <a:rPr lang="en-US" dirty="0"/>
              <a:t> under contractor.</a:t>
            </a:r>
          </a:p>
          <a:p>
            <a:r>
              <a:rPr lang="en-US" dirty="0"/>
              <a:t>Use of False Claims Act against contractors.</a:t>
            </a:r>
          </a:p>
        </p:txBody>
      </p:sp>
    </p:spTree>
    <p:extLst>
      <p:ext uri="{BB962C8B-B14F-4D97-AF65-F5344CB8AC3E}">
        <p14:creationId xmlns:p14="http://schemas.microsoft.com/office/powerpoint/2010/main" val="17525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D6C4-ED81-4FCD-84A2-4E7F9D67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Minority and Women-Owned </a:t>
            </a:r>
            <a:br>
              <a:rPr lang="en-US" dirty="0"/>
            </a:br>
            <a:r>
              <a:rPr lang="en-US" dirty="0"/>
              <a:t>Business Entities in New York:</a:t>
            </a:r>
            <a:br>
              <a:rPr lang="en-US" dirty="0"/>
            </a:br>
            <a:r>
              <a:rPr lang="en-US" dirty="0"/>
              <a:t>What’s the latest?</a:t>
            </a:r>
            <a:endParaRPr lang="en-US" dirty="0">
              <a:solidFill>
                <a:srgbClr val="E76C2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8CA265-8BB6-634E-B467-DC21A6BE5F7C}"/>
              </a:ext>
            </a:extLst>
          </p:cNvPr>
          <p:cNvSpPr txBox="1"/>
          <p:nvPr/>
        </p:nvSpPr>
        <p:spPr>
          <a:xfrm>
            <a:off x="8432800" y="4553527"/>
            <a:ext cx="2789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  <a:t>Richard T. Bell, Jr. Esq.</a:t>
            </a:r>
            <a:b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  <a:t>Adams Leclair LLP</a:t>
            </a:r>
            <a:b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  <a:t>28 E Main St, Ste 1500</a:t>
            </a:r>
            <a:b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  <a:t>Rochester, NY 14614</a:t>
            </a:r>
            <a:b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</a:br>
            <a:r>
              <a:rPr lang="en-US" sz="1600" dirty="0" err="1">
                <a:solidFill>
                  <a:schemeClr val="bg1"/>
                </a:solidFill>
                <a:latin typeface="Calisto MT" panose="0204060305050503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rbell@adamsleclair.law</a:t>
            </a:r>
            <a:b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listo MT" panose="02040603050505030304" pitchFamily="18" charset="0"/>
              </a:rPr>
              <a:t>585.327.4100</a:t>
            </a:r>
          </a:p>
        </p:txBody>
      </p:sp>
    </p:spTree>
    <p:extLst>
      <p:ext uri="{BB962C8B-B14F-4D97-AF65-F5344CB8AC3E}">
        <p14:creationId xmlns:p14="http://schemas.microsoft.com/office/powerpoint/2010/main" val="318001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3E36-DD47-4F62-A05B-B871EE13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Authority for M/</a:t>
            </a:r>
            <a:r>
              <a:rPr lang="en-US" dirty="0" err="1"/>
              <a:t>WBE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1DF16-3B2F-415B-95BA-79C2653C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Article 15-A Executive Law</a:t>
            </a:r>
          </a:p>
          <a:p>
            <a:r>
              <a:rPr lang="en-US" dirty="0"/>
              <a:t>Rules promulgated by 5 </a:t>
            </a:r>
            <a:r>
              <a:rPr lang="en-US" dirty="0" err="1"/>
              <a:t>NYCRR</a:t>
            </a:r>
            <a:r>
              <a:rPr lang="en-US" dirty="0"/>
              <a:t> 140-145 </a:t>
            </a:r>
          </a:p>
          <a:p>
            <a:pPr marL="0" indent="0">
              <a:buNone/>
            </a:pPr>
            <a:r>
              <a:rPr lang="en-US" dirty="0"/>
              <a:t>Key Requirements</a:t>
            </a:r>
          </a:p>
          <a:p>
            <a:pPr lvl="1"/>
            <a:r>
              <a:rPr lang="en-US" dirty="0"/>
              <a:t>at least 51% ownership by women/minority</a:t>
            </a:r>
          </a:p>
          <a:p>
            <a:pPr lvl="1"/>
            <a:r>
              <a:rPr lang="en-US" dirty="0"/>
              <a:t>minority or women must “Exercise authority to control and operate, independently, the day-to-day business decisions of the enterprise</a:t>
            </a:r>
          </a:p>
          <a:p>
            <a:pPr lvl="1"/>
            <a:r>
              <a:rPr lang="en-US" dirty="0"/>
              <a:t>Total net work less than $15 million (recently increased)</a:t>
            </a:r>
          </a:p>
          <a:p>
            <a:pPr lvl="1"/>
            <a:r>
              <a:rPr lang="en-US" dirty="0"/>
              <a:t>300 employees or less</a:t>
            </a:r>
          </a:p>
          <a:p>
            <a:r>
              <a:rPr lang="en-US" dirty="0"/>
              <a:t>On state level the program is administered by Empire State Development</a:t>
            </a:r>
          </a:p>
          <a:p>
            <a:pPr marL="0" indent="0">
              <a:buNone/>
            </a:pPr>
            <a:r>
              <a:rPr lang="en-US" dirty="0" err="1"/>
              <a:t>MWBE</a:t>
            </a:r>
            <a:r>
              <a:rPr lang="en-US" dirty="0"/>
              <a:t> directory: NY.NewNYContracts.com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0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9090-7064-1906-F6C2-A679879F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9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Federal Disadvantage Business </a:t>
            </a:r>
            <a:br>
              <a:rPr lang="en-US" sz="3800" dirty="0"/>
            </a:br>
            <a:r>
              <a:rPr lang="en-US" sz="3800" dirty="0"/>
              <a:t>Enterprise Program (DBE)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8733D-8398-1CCE-11DD-F083D876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Authorized by sections in Federal Regulations:</a:t>
            </a:r>
            <a:br>
              <a:rPr lang="en-US" dirty="0"/>
            </a:br>
            <a:r>
              <a:rPr lang="en-US" dirty="0"/>
              <a:t>E.g., 49 CFR 26 for DOT projects</a:t>
            </a:r>
          </a:p>
          <a:p>
            <a:r>
              <a:rPr lang="en-US" dirty="0"/>
              <a:t>Utilized on federally funded project: NYSDOT</a:t>
            </a:r>
          </a:p>
          <a:p>
            <a:r>
              <a:rPr lang="en-US" dirty="0"/>
              <a:t>New York State Unified Certification Program (</a:t>
            </a:r>
            <a:r>
              <a:rPr lang="en-US" dirty="0" err="1"/>
              <a:t>NYSUCP</a:t>
            </a:r>
            <a:r>
              <a:rPr lang="en-US" dirty="0"/>
              <a:t>) is responsible for DBE certification in New York State</a:t>
            </a:r>
          </a:p>
          <a:p>
            <a:pPr lvl="1"/>
            <a:r>
              <a:rPr lang="en-US" dirty="0"/>
              <a:t>Includes portal to search for certified DBE companies.</a:t>
            </a:r>
          </a:p>
          <a:p>
            <a:pPr lvl="1"/>
            <a:r>
              <a:rPr lang="en-US" dirty="0"/>
              <a:t>There is no reciprocity with other States. DBEs must be certified by </a:t>
            </a:r>
            <a:r>
              <a:rPr lang="en-US" dirty="0" err="1"/>
              <a:t>NYSUCP</a:t>
            </a:r>
            <a:r>
              <a:rPr lang="en-US" dirty="0"/>
              <a:t>.</a:t>
            </a:r>
          </a:p>
          <a:p>
            <a:pPr marL="0" lvl="1" indent="0">
              <a:buNone/>
            </a:pPr>
            <a:r>
              <a:rPr lang="en-US" dirty="0"/>
              <a:t>DBE Directory: NYSUCP.NewNYContracts.com</a:t>
            </a:r>
          </a:p>
        </p:txBody>
      </p:sp>
    </p:spTree>
    <p:extLst>
      <p:ext uri="{BB962C8B-B14F-4D97-AF65-F5344CB8AC3E}">
        <p14:creationId xmlns:p14="http://schemas.microsoft.com/office/powerpoint/2010/main" val="37387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B65E-AFD4-9AE3-6723-C8058F07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DBE and </a:t>
            </a:r>
            <a:r>
              <a:rPr lang="en-US" dirty="0" err="1"/>
              <a:t>MWBE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CB81-6122-B008-0F82-701AD6451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“Disadvantage” under DBE: in addition to women and minorities include individuals with social or economic disadvantage (E.g., person with disabilities).</a:t>
            </a:r>
          </a:p>
          <a:p>
            <a:r>
              <a:rPr lang="en-US" dirty="0"/>
              <a:t>M/</a:t>
            </a:r>
            <a:r>
              <a:rPr lang="en-US" dirty="0" err="1"/>
              <a:t>WBE</a:t>
            </a:r>
            <a:r>
              <a:rPr lang="en-US" dirty="0"/>
              <a:t>: In New York there are separate goals for women and minority businesses. Under DBE, there is only one stated goal for project. </a:t>
            </a:r>
          </a:p>
          <a:p>
            <a:r>
              <a:rPr lang="en-US" dirty="0"/>
              <a:t>Currently DBE participation goals are typically lower than New York State goals (plans underway to increase DBE goals in 2025).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2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A4C3-E18D-5FCF-1716-94998A15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Court Decision Impacting DBEs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9CF4E-F2AE-5811-9EF4-5B65666F4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Ultima Service Corp. v U.S. Dept. of Agriculture</a:t>
            </a:r>
            <a:endParaRPr lang="en-US" dirty="0"/>
          </a:p>
          <a:p>
            <a:r>
              <a:rPr lang="en-US" dirty="0"/>
              <a:t>District Court in Tennessee ruled that DBE program administered by Small Business Administration violated equal protection clause.</a:t>
            </a:r>
          </a:p>
          <a:p>
            <a:r>
              <a:rPr lang="en-US" dirty="0"/>
              <a:t>Use of “Rebuttable Presumption” that certain minority groups are disadvantaged violates the 5</a:t>
            </a:r>
            <a:r>
              <a:rPr lang="en-US" baseline="30000" dirty="0"/>
              <a:t>th</a:t>
            </a:r>
            <a:r>
              <a:rPr lang="en-US" dirty="0"/>
              <a:t> amendment.</a:t>
            </a:r>
          </a:p>
          <a:p>
            <a:r>
              <a:rPr lang="en-US" dirty="0"/>
              <a:t>SBA is scrambling to address decision.</a:t>
            </a:r>
          </a:p>
          <a:p>
            <a:pPr marL="0" indent="0">
              <a:buNone/>
            </a:pPr>
            <a:r>
              <a:rPr lang="en-US" dirty="0"/>
              <a:t>Impact: Future challenges to women and minority policies and programs?</a:t>
            </a:r>
          </a:p>
        </p:txBody>
      </p:sp>
    </p:spTree>
    <p:extLst>
      <p:ext uri="{BB962C8B-B14F-4D97-AF65-F5344CB8AC3E}">
        <p14:creationId xmlns:p14="http://schemas.microsoft.com/office/powerpoint/2010/main" val="425856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13BC-FEBF-A919-9E38-9C6C9987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/>
              <a:t>Latest Developments Regarding </a:t>
            </a:r>
            <a:r>
              <a:rPr lang="en-US" sz="4200" dirty="0" err="1"/>
              <a:t>WBE</a:t>
            </a:r>
            <a:r>
              <a:rPr lang="en-US" sz="4200" dirty="0"/>
              <a:t> Certifications in New York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BA92-6BE3-C6BF-34A4-341C1CB12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WBE</a:t>
            </a:r>
            <a:r>
              <a:rPr lang="en-US" dirty="0"/>
              <a:t> certifications in New York is good for five years (up from three)</a:t>
            </a:r>
          </a:p>
          <a:p>
            <a:r>
              <a:rPr lang="en-US" dirty="0"/>
              <a:t>Recently several long-standing </a:t>
            </a:r>
            <a:r>
              <a:rPr lang="en-US" dirty="0" err="1"/>
              <a:t>WBE</a:t>
            </a:r>
            <a:r>
              <a:rPr lang="en-US" dirty="0"/>
              <a:t> companies denied re-certification by the State.</a:t>
            </a:r>
          </a:p>
          <a:p>
            <a:r>
              <a:rPr lang="en-US" dirty="0"/>
              <a:t>Petition being circulated by Contractor’s Exchange of Buffalo and Western NY demanding that Empire State Development stop decertifying qualified </a:t>
            </a:r>
            <a:r>
              <a:rPr lang="en-US" dirty="0" err="1"/>
              <a:t>WBE</a:t>
            </a:r>
            <a:r>
              <a:rPr lang="en-US" dirty="0"/>
              <a:t> firms.</a:t>
            </a:r>
          </a:p>
        </p:txBody>
      </p:sp>
    </p:spTree>
    <p:extLst>
      <p:ext uri="{BB962C8B-B14F-4D97-AF65-F5344CB8AC3E}">
        <p14:creationId xmlns:p14="http://schemas.microsoft.com/office/powerpoint/2010/main" val="252749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5ADA-0D5B-D4F9-C2ED-F2C48976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E4ED3-13B6-1A29-0D07-C0240A353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Case study: Prominent local </a:t>
            </a:r>
            <a:r>
              <a:rPr lang="en-US" dirty="0" err="1"/>
              <a:t>WBE</a:t>
            </a:r>
            <a:r>
              <a:rPr lang="en-US" dirty="0"/>
              <a:t> (100% woman owned) recently denied recertification despite over 25 years in business.</a:t>
            </a:r>
          </a:p>
          <a:p>
            <a:pPr marL="0" indent="0">
              <a:buNone/>
            </a:pPr>
            <a:r>
              <a:rPr lang="en-US" dirty="0"/>
              <a:t>Justification for denial: Business “has failed to demonstrate that the woman relied upon certification possesses adequate industry specific competence to make critical business decision without rely upon other persons.”</a:t>
            </a:r>
          </a:p>
          <a:p>
            <a:pPr marL="0" indent="0">
              <a:buNone/>
            </a:pPr>
            <a:r>
              <a:rPr lang="en-US" dirty="0"/>
              <a:t>Appeals process through the department of Economic Development</a:t>
            </a:r>
          </a:p>
          <a:p>
            <a:pPr marL="0" indent="0">
              <a:buNone/>
            </a:pPr>
            <a:r>
              <a:rPr lang="en-US" dirty="0"/>
              <a:t>Speculation on these denials by State.</a:t>
            </a:r>
          </a:p>
        </p:txBody>
      </p:sp>
    </p:spTree>
    <p:extLst>
      <p:ext uri="{BB962C8B-B14F-4D97-AF65-F5344CB8AC3E}">
        <p14:creationId xmlns:p14="http://schemas.microsoft.com/office/powerpoint/2010/main" val="106420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5064-5D59-2CDD-95A7-10AC9A69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76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happens if </a:t>
            </a:r>
            <a:r>
              <a:rPr lang="en-US" sz="4000" dirty="0" err="1"/>
              <a:t>MWBE</a:t>
            </a:r>
            <a:r>
              <a:rPr lang="en-US" sz="4000" dirty="0"/>
              <a:t> is decertified </a:t>
            </a:r>
            <a:br>
              <a:rPr lang="en-US" sz="4000" dirty="0"/>
            </a:br>
            <a:r>
              <a:rPr lang="en-US" sz="4000" dirty="0"/>
              <a:t>while project ongoing?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0A7D9-1E79-91DC-D90B-1925F800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Distinction between revocation and denial of recertification.</a:t>
            </a:r>
          </a:p>
          <a:p>
            <a:r>
              <a:rPr lang="en-US" dirty="0"/>
              <a:t>Certification is revoked: The rules state there is a presumption of eligibility until appeal and final adjudication. (Appeal process can take months.)</a:t>
            </a:r>
          </a:p>
          <a:p>
            <a:r>
              <a:rPr lang="en-US" dirty="0"/>
              <a:t>No presumption in rules if </a:t>
            </a:r>
            <a:r>
              <a:rPr lang="en-US" dirty="0" err="1"/>
              <a:t>MWBE</a:t>
            </a:r>
            <a:r>
              <a:rPr lang="en-US" dirty="0"/>
              <a:t> recertification is denied.</a:t>
            </a:r>
          </a:p>
        </p:txBody>
      </p:sp>
    </p:spTree>
    <p:extLst>
      <p:ext uri="{BB962C8B-B14F-4D97-AF65-F5344CB8AC3E}">
        <p14:creationId xmlns:p14="http://schemas.microsoft.com/office/powerpoint/2010/main" val="362080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4452</TotalTime>
  <Words>850</Words>
  <Application>Microsoft Office PowerPoint</Application>
  <PresentationFormat>Widescreen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Calisto MT</vt:lpstr>
      <vt:lpstr>Office Theme</vt:lpstr>
      <vt:lpstr>PowerPoint Presentation</vt:lpstr>
      <vt:lpstr>Minority and Women-Owned  Business Entities in New York: What’s the latest?</vt:lpstr>
      <vt:lpstr>Statutory Authority for M/WBE</vt:lpstr>
      <vt:lpstr>Federal Disadvantage Business  Enterprise Program (DBE)</vt:lpstr>
      <vt:lpstr>Differences between DBE and MWBE</vt:lpstr>
      <vt:lpstr>Recent Court Decision Impacting DBEs</vt:lpstr>
      <vt:lpstr>Latest Developments Regarding WBE Certifications in New York</vt:lpstr>
      <vt:lpstr>PowerPoint Presentation</vt:lpstr>
      <vt:lpstr>What happens if MWBE is decertified  while project ongoing?</vt:lpstr>
      <vt:lpstr>PowerPoint Presentation</vt:lpstr>
      <vt:lpstr>Trends regarding M/WBE Waiver Requests</vt:lpstr>
      <vt:lpstr>Trends Regarding Noncompliance  by Contractor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Demanchick</dc:creator>
  <cp:lastModifiedBy>Carin Cole</cp:lastModifiedBy>
  <cp:revision>45</cp:revision>
  <cp:lastPrinted>2023-10-10T19:35:52Z</cp:lastPrinted>
  <dcterms:created xsi:type="dcterms:W3CDTF">2020-04-23T19:16:43Z</dcterms:created>
  <dcterms:modified xsi:type="dcterms:W3CDTF">2023-10-10T21:23:25Z</dcterms:modified>
</cp:coreProperties>
</file>